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3"/>
  </p:notesMasterIdLst>
  <p:handoutMasterIdLst>
    <p:handoutMasterId r:id="rId24"/>
  </p:handoutMasterIdLst>
  <p:sldIdLst>
    <p:sldId id="352" r:id="rId2"/>
    <p:sldId id="256" r:id="rId3"/>
    <p:sldId id="276" r:id="rId4"/>
    <p:sldId id="264" r:id="rId5"/>
    <p:sldId id="266" r:id="rId6"/>
    <p:sldId id="314" r:id="rId7"/>
    <p:sldId id="259" r:id="rId8"/>
    <p:sldId id="318" r:id="rId9"/>
    <p:sldId id="325" r:id="rId10"/>
    <p:sldId id="350" r:id="rId11"/>
    <p:sldId id="344" r:id="rId12"/>
    <p:sldId id="345" r:id="rId13"/>
    <p:sldId id="347" r:id="rId14"/>
    <p:sldId id="333" r:id="rId15"/>
    <p:sldId id="349" r:id="rId16"/>
    <p:sldId id="337" r:id="rId17"/>
    <p:sldId id="284" r:id="rId18"/>
    <p:sldId id="286" r:id="rId19"/>
    <p:sldId id="353" r:id="rId20"/>
    <p:sldId id="313" r:id="rId21"/>
    <p:sldId id="291" r:id="rId22"/>
  </p:sldIdLst>
  <p:sldSz cx="9144000" cy="5143500" type="screen16x9"/>
  <p:notesSz cx="6858000" cy="9144000"/>
  <p:embeddedFontLst>
    <p:embeddedFont>
      <p:font typeface="Anton" panose="020B0604020202020204" charset="0"/>
      <p:regular r:id="rId25"/>
    </p:embeddedFont>
    <p:embeddedFont>
      <p:font typeface="Fredoka One" panose="020B0604020202020204" charset="0"/>
      <p:regular r:id="rId26"/>
    </p:embeddedFont>
    <p:embeddedFont>
      <p:font typeface="Muli" panose="02000503000000000000" pitchFamily="2" charset="0"/>
      <p:regular r:id="rId27"/>
    </p:embeddedFont>
    <p:embeddedFont>
      <p:font typeface="Oswald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88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AA6B20-855F-49DC-B6B4-22D3DE21355C}">
  <a:tblStyle styleId="{70AA6B20-855F-49DC-B6B4-22D3DE2135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>
        <p:scale>
          <a:sx n="90" d="100"/>
          <a:sy n="90" d="100"/>
        </p:scale>
        <p:origin x="85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0A690-F5C7-45DC-B457-6ED528ED3C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4F5209-AFFE-42A4-A6F1-3FE76B8703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02878-EF74-41B0-83C7-7AF89C8EEF5F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A180A-845D-4385-AB29-96DB07CD20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DBE74-8CEE-407A-ABCE-9E66129C05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8F248-7460-44E4-967D-3EEA51102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623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d6b8bf2b3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d6b8bf2b3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527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d6b8bf2b3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d6b8bf2b3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14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d6b8bf2b3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d6b8bf2b3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4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d6b8bf2b3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d6b8bf2b3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407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d6b8bf2b3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d6b8bf2b3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714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8d6a5a17f7_0_1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8d6a5a17f7_0_1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8c102e2b1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8c102e2b1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8d6b8bf2b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8d6b8bf2b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d6b8bf2b3_0_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d6b8bf2b3_0_1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8d6b8bf2b3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8d6b8bf2b3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d6b8bf2b3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d6b8bf2b3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8d6b8bf2b3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8d6b8bf2b3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839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8d6b8bf2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8d6b8bf2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d6b8bf2b3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d6b8bf2b3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681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d6b8bf2b3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d6b8bf2b3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759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d6b8bf2b3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d6b8bf2b3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6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uli"/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6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26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475" name="Google Shape;475;p2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8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8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8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8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491" name="Google Shape;491;p28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28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0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0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0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30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508" name="Google Shape;508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0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4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79" name="Google Shape;579;p34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580" name="Google Shape;580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34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8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8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8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8" name="Google Shape;658;p38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8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8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8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8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8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64" name="Google Shape;664;p38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65" name="Google Shape;665;p38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66" name="Google Shape;666;p38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67" name="Google Shape;667;p38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68" name="Google Shape;668;p38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/>
          <p:nvPr userDrawn="1"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4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4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424" name="Google Shape;424;p24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25" name="Google Shape;425;p24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26" name="Google Shape;426;p24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4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440" name="Google Shape;440;p24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4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501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2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384" name="Google Shape;384;p22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385" name="Google Shape;385;p2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2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100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84" name="Google Shape;84;p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585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Muli"/>
              <a:buNone/>
              <a:defRPr sz="1100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49" name="Google Shape;49;p4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50" name="Google Shape;50;p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56F4FB-4684-494E-AC08-1DAF6C8F6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325" y="818560"/>
            <a:ext cx="7718425" cy="450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 panose="020B0604020202020204" pitchFamily="34" charset="0"/>
              <a:buChar char="•"/>
              <a:defRPr sz="1300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8" name="Google Shape;98;p7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00" name="Google Shape;100;p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7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10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10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155" name="Google Shape;155;p1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0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2" hasCustomPrompt="1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9" name="Google Shape;329;p19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9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331" name="Google Shape;331;p1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19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44" name="Google Shape;344;p19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45" name="Google Shape;345;p19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21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378" name="Google Shape;378;p21"/>
          <p:cNvPicPr preferRelativeResize="0"/>
          <p:nvPr userDrawn="1"/>
        </p:nvPicPr>
        <p:blipFill rotWithShape="1">
          <a:blip r:embed="rId2">
            <a:alphaModFix/>
          </a:blip>
          <a:srcRect l="2631" t="1522" r="-77" b="1522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Muli"/>
              <a:buNone/>
              <a:defRPr sz="11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Muli"/>
              <a:buNone/>
              <a:defRPr sz="11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Muli"/>
              <a:buNone/>
              <a:defRPr sz="11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Muli"/>
              <a:buNone/>
              <a:defRPr sz="11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Muli"/>
              <a:buNone/>
              <a:defRPr sz="11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Muli"/>
              <a:buNone/>
              <a:defRPr sz="11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Muli"/>
              <a:buNone/>
              <a:defRPr sz="11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Muli"/>
              <a:buNone/>
              <a:defRPr sz="11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8" r:id="rId6"/>
    <p:sldLayoutId id="2147483664" r:id="rId7"/>
    <p:sldLayoutId id="2147483665" r:id="rId8"/>
    <p:sldLayoutId id="2147483667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80" r:id="rId15"/>
    <p:sldLayoutId id="2147483684" r:id="rId16"/>
    <p:sldLayoutId id="2147483689" r:id="rId17"/>
    <p:sldLayoutId id="2147483690" r:id="rId18"/>
    <p:sldLayoutId id="214748369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7.png"/><Relationship Id="rId3" Type="http://schemas.openxmlformats.org/officeDocument/2006/relationships/image" Target="../media/image9.jpg"/><Relationship Id="rId7" Type="http://schemas.openxmlformats.org/officeDocument/2006/relationships/image" Target="../media/image23.jp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11" Type="http://schemas.openxmlformats.org/officeDocument/2006/relationships/image" Target="../media/image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ytorch.org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github.com/ultralytics/yolov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ome.com/hk/blog/2021-ecommerce-trends-hk/" TargetMode="External"/><Relationship Id="rId5" Type="http://schemas.openxmlformats.org/officeDocument/2006/relationships/hyperlink" Target="https://insideretail.asia/2021/03/22/hong-kong-e-commerce-set-to-grow-in-2021/" TargetMode="External"/><Relationship Id="rId4" Type="http://schemas.openxmlformats.org/officeDocument/2006/relationships/hyperlink" Target="https://docs.streamlit.io/en/stable/api.html" TargetMode="External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1;p63">
            <a:extLst>
              <a:ext uri="{FF2B5EF4-FFF2-40B4-BE49-F238E27FC236}">
                <a16:creationId xmlns:a16="http://schemas.microsoft.com/office/drawing/2014/main" id="{C3E1C23F-A190-4EC6-8B04-2FD46309F74E}"/>
              </a:ext>
            </a:extLst>
          </p:cNvPr>
          <p:cNvSpPr txBox="1">
            <a:spLocks/>
          </p:cNvSpPr>
          <p:nvPr/>
        </p:nvSpPr>
        <p:spPr>
          <a:xfrm>
            <a:off x="3398911" y="1410986"/>
            <a:ext cx="2308465" cy="100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l"/>
            <a:endParaRPr lang="en-GB" sz="1000" dirty="0">
              <a:latin typeface="+mn-lt"/>
            </a:endParaRPr>
          </a:p>
        </p:txBody>
      </p:sp>
      <p:sp>
        <p:nvSpPr>
          <p:cNvPr id="16" name="Google Shape;1231;p63">
            <a:extLst>
              <a:ext uri="{FF2B5EF4-FFF2-40B4-BE49-F238E27FC236}">
                <a16:creationId xmlns:a16="http://schemas.microsoft.com/office/drawing/2014/main" id="{5F1A735C-E413-4B1B-A413-00FCAF36DAF0}"/>
              </a:ext>
            </a:extLst>
          </p:cNvPr>
          <p:cNvSpPr txBox="1">
            <a:spLocks/>
          </p:cNvSpPr>
          <p:nvPr/>
        </p:nvSpPr>
        <p:spPr>
          <a:xfrm>
            <a:off x="1288133" y="124460"/>
            <a:ext cx="4221125" cy="85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l"/>
            <a:r>
              <a:rPr lang="en-GB" sz="1200" b="1" dirty="0">
                <a:solidFill>
                  <a:schemeClr val="tx1"/>
                </a:solidFill>
                <a:latin typeface="+mn-lt"/>
              </a:rPr>
              <a:t>ShopVision </a:t>
            </a:r>
            <a:r>
              <a:rPr lang="en-GB" sz="1200" dirty="0">
                <a:solidFill>
                  <a:schemeClr val="tx1"/>
                </a:solidFill>
                <a:latin typeface="+mn-lt"/>
              </a:rPr>
              <a:t>is a Computer Vision recommendation system, used for in store personalised clothing recommendations. </a:t>
            </a:r>
          </a:p>
          <a:p>
            <a:pPr algn="l"/>
            <a:endParaRPr lang="en-GB" sz="120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GB" sz="1200" dirty="0">
                <a:solidFill>
                  <a:schemeClr val="tx1"/>
                </a:solidFill>
                <a:latin typeface="+mn-lt"/>
              </a:rPr>
              <a:t>ShopVision aims to personalise the customer retail shopping experience, and revitalise in store shopping.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B9A994-373A-4FA5-AB3B-7ABB669A433A}"/>
              </a:ext>
            </a:extLst>
          </p:cNvPr>
          <p:cNvCxnSpPr/>
          <p:nvPr/>
        </p:nvCxnSpPr>
        <p:spPr>
          <a:xfrm>
            <a:off x="5707380" y="213360"/>
            <a:ext cx="0" cy="471678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5213B1E2-2DF0-401B-8E0D-532312AE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05743"/>
              </p:ext>
            </p:extLst>
          </p:nvPr>
        </p:nvGraphicFramePr>
        <p:xfrm>
          <a:off x="243842" y="1206770"/>
          <a:ext cx="2628898" cy="1554480"/>
        </p:xfrm>
        <a:graphic>
          <a:graphicData uri="http://schemas.openxmlformats.org/drawingml/2006/table">
            <a:tbl>
              <a:tblPr firstRow="1" bandRow="1">
                <a:tableStyleId>{70AA6B20-855F-49DC-B6B4-22D3DE21355C}</a:tableStyleId>
              </a:tblPr>
              <a:tblGrid>
                <a:gridCol w="2628898">
                  <a:extLst>
                    <a:ext uri="{9D8B030D-6E8A-4147-A177-3AD203B41FA5}">
                      <a16:colId xmlns:a16="http://schemas.microsoft.com/office/drawing/2014/main" val="17373569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Threats &amp; Opportunities</a:t>
                      </a:r>
                      <a:endParaRPr lang="en-GB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753994"/>
                  </a:ext>
                </a:extLst>
              </a:tr>
              <a:tr h="1257261"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Retail shopping has struggled against the growth of e-commerce, who use innovative technologies.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Few recommendation systems exist across multiple stores.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000" b="1" dirty="0"/>
                        <a:t>ShopVision </a:t>
                      </a:r>
                      <a:r>
                        <a:rPr lang="en-GB" sz="1000" b="0" dirty="0"/>
                        <a:t>both applies across </a:t>
                      </a:r>
                      <a:r>
                        <a:rPr lang="en-GB" sz="1000" dirty="0"/>
                        <a:t>multiple stores, and uses the latest image recognition technology.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9334613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5E019A0-2314-4D81-A0E1-351DE43BC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64119"/>
              </p:ext>
            </p:extLst>
          </p:nvPr>
        </p:nvGraphicFramePr>
        <p:xfrm>
          <a:off x="2920365" y="1200794"/>
          <a:ext cx="2739389" cy="1415660"/>
        </p:xfrm>
        <a:graphic>
          <a:graphicData uri="http://schemas.openxmlformats.org/drawingml/2006/table">
            <a:tbl>
              <a:tblPr firstRow="1" bandRow="1">
                <a:tableStyleId>{70AA6B20-855F-49DC-B6B4-22D3DE21355C}</a:tableStyleId>
              </a:tblPr>
              <a:tblGrid>
                <a:gridCol w="2739389">
                  <a:extLst>
                    <a:ext uri="{9D8B030D-6E8A-4147-A177-3AD203B41FA5}">
                      <a16:colId xmlns:a16="http://schemas.microsoft.com/office/drawing/2014/main" val="3283488034"/>
                    </a:ext>
                  </a:extLst>
                </a:gridCol>
              </a:tblGrid>
              <a:tr h="257420">
                <a:tc>
                  <a:txBody>
                    <a:bodyPr/>
                    <a:lstStyle/>
                    <a:p>
                      <a:pPr algn="ctr"/>
                      <a:r>
                        <a:rPr lang="en-GB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lang="en-GB" sz="1000" dirty="0"/>
                    </a:p>
                  </a:txBody>
                  <a:tcPr>
                    <a:lnL w="76200" cap="flat" cmpd="sng" algn="ctr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753994"/>
                  </a:ext>
                </a:extLst>
              </a:tr>
              <a:tr h="1124544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GB" sz="1000" dirty="0"/>
                        <a:t>ShopVision provides: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In store interactive </a:t>
                      </a:r>
                      <a:r>
                        <a:rPr lang="en-GB" sz="1000" b="1" dirty="0"/>
                        <a:t>Computer Vision </a:t>
                      </a:r>
                      <a:r>
                        <a:rPr lang="en-GB" sz="1000" dirty="0"/>
                        <a:t>interface for clothing detection.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Personalised </a:t>
                      </a:r>
                      <a:r>
                        <a:rPr lang="en-GB" sz="1000" b="1" dirty="0"/>
                        <a:t>recommendation systems </a:t>
                      </a:r>
                      <a:r>
                        <a:rPr lang="en-GB" sz="1000" dirty="0"/>
                        <a:t>for in store products across multiple stores based on </a:t>
                      </a: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preferences.</a:t>
                      </a:r>
                      <a:endParaRPr lang="en-GB" sz="1000" dirty="0"/>
                    </a:p>
                  </a:txBody>
                  <a:tcPr>
                    <a:lnL w="76200" cap="flat" cmpd="sng" algn="ctr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9334613"/>
                  </a:ext>
                </a:extLst>
              </a:tr>
            </a:tbl>
          </a:graphicData>
        </a:graphic>
      </p:graphicFrame>
      <p:graphicFrame>
        <p:nvGraphicFramePr>
          <p:cNvPr id="26" name="Table 23">
            <a:extLst>
              <a:ext uri="{FF2B5EF4-FFF2-40B4-BE49-F238E27FC236}">
                <a16:creationId xmlns:a16="http://schemas.microsoft.com/office/drawing/2014/main" id="{C93C59E9-F520-48CB-8D72-CE36C6D2E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34475"/>
              </p:ext>
            </p:extLst>
          </p:nvPr>
        </p:nvGraphicFramePr>
        <p:xfrm>
          <a:off x="228603" y="2862412"/>
          <a:ext cx="5431151" cy="1209802"/>
        </p:xfrm>
        <a:graphic>
          <a:graphicData uri="http://schemas.openxmlformats.org/drawingml/2006/table">
            <a:tbl>
              <a:tblPr firstRow="1" bandRow="1">
                <a:tableStyleId>{70AA6B20-855F-49DC-B6B4-22D3DE21355C}</a:tableStyleId>
              </a:tblPr>
              <a:tblGrid>
                <a:gridCol w="1810384">
                  <a:extLst>
                    <a:ext uri="{9D8B030D-6E8A-4147-A177-3AD203B41FA5}">
                      <a16:colId xmlns:a16="http://schemas.microsoft.com/office/drawing/2014/main" val="1737356932"/>
                    </a:ext>
                  </a:extLst>
                </a:gridCol>
                <a:gridCol w="1810383">
                  <a:extLst>
                    <a:ext uri="{9D8B030D-6E8A-4147-A177-3AD203B41FA5}">
                      <a16:colId xmlns:a16="http://schemas.microsoft.com/office/drawing/2014/main" val="3415734458"/>
                    </a:ext>
                  </a:extLst>
                </a:gridCol>
                <a:gridCol w="1810384">
                  <a:extLst>
                    <a:ext uri="{9D8B030D-6E8A-4147-A177-3AD203B41FA5}">
                      <a16:colId xmlns:a16="http://schemas.microsoft.com/office/drawing/2014/main" val="1041161622"/>
                    </a:ext>
                  </a:extLst>
                </a:gridCol>
              </a:tblGrid>
              <a:tr h="264922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&amp; </a:t>
                      </a:r>
                      <a:r>
                        <a:rPr lang="en-GB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Model Development</a:t>
                      </a:r>
                      <a:endParaRPr lang="en-GB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753994"/>
                  </a:ext>
                </a:extLst>
              </a:tr>
              <a:tr h="2308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Data Sourcing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Model Training</a:t>
                      </a:r>
                      <a:endParaRPr lang="en-GB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Model Deployment</a:t>
                      </a:r>
                      <a:endParaRPr lang="en-GB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90012"/>
                  </a:ext>
                </a:extLst>
              </a:tr>
              <a:tr h="663569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dirty="0"/>
                        <a:t>Clothing images scraped stored and labelled with boundary boxes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dirty="0"/>
                        <a:t>User databased created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dirty="0"/>
                        <a:t>Yolov5 image recognition model trained on c. 6000 imaged, and 12 classes.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dirty="0"/>
                        <a:t>Model accuracy of c. 80%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dirty="0"/>
                        <a:t>Image recognition and recommendation system deployed onto Streamlit user interface.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006469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3496856D-5BD2-4D50-ACBB-7D1786B7669C}"/>
              </a:ext>
            </a:extLst>
          </p:cNvPr>
          <p:cNvGrpSpPr/>
          <p:nvPr/>
        </p:nvGrpSpPr>
        <p:grpSpPr>
          <a:xfrm>
            <a:off x="433774" y="4166506"/>
            <a:ext cx="1196387" cy="855914"/>
            <a:chOff x="545949" y="3775690"/>
            <a:chExt cx="918870" cy="732465"/>
          </a:xfrm>
        </p:grpSpPr>
        <p:pic>
          <p:nvPicPr>
            <p:cNvPr id="3074" name="Picture 2" descr="Swoosh - Wikipedia">
              <a:extLst>
                <a:ext uri="{FF2B5EF4-FFF2-40B4-BE49-F238E27FC236}">
                  <a16:creationId xmlns:a16="http://schemas.microsoft.com/office/drawing/2014/main" id="{D1F37791-25F8-465D-8BE8-C99A98EC1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49" y="4269018"/>
              <a:ext cx="604254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3C666243-7EA1-42C3-A48E-02A49ABFB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154" y="4148155"/>
              <a:ext cx="28866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Uniqlo - Wikipedia">
              <a:extLst>
                <a:ext uri="{FF2B5EF4-FFF2-40B4-BE49-F238E27FC236}">
                  <a16:creationId xmlns:a16="http://schemas.microsoft.com/office/drawing/2014/main" id="{C286409A-FB3C-43D5-B2E3-B12F61CD1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49" y="3775690"/>
              <a:ext cx="361778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adidas Falcon Zip Trainers - Yellow - Shoes - ARKET | Adidas originals logo,  Adidas logo wallpapers, Clothing brand logos">
              <a:extLst>
                <a:ext uri="{FF2B5EF4-FFF2-40B4-BE49-F238E27FC236}">
                  <a16:creationId xmlns:a16="http://schemas.microsoft.com/office/drawing/2014/main" id="{F2FCDD8D-B188-4634-B1EE-F6657B122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708" y="3775690"/>
              <a:ext cx="37211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E2AB85-81EF-4BEB-8415-7FF4F2E68E2E}"/>
              </a:ext>
            </a:extLst>
          </p:cNvPr>
          <p:cNvGrpSpPr>
            <a:grpSpLocks noChangeAspect="1"/>
          </p:cNvGrpSpPr>
          <p:nvPr/>
        </p:nvGrpSpPr>
        <p:grpSpPr>
          <a:xfrm>
            <a:off x="1991994" y="4155170"/>
            <a:ext cx="1709293" cy="855914"/>
            <a:chOff x="6184865" y="2377031"/>
            <a:chExt cx="3594667" cy="18000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3EB7F5E-5D18-47EE-8AB7-231847EF9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CB3D259-B416-4412-B992-5A16E074F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280C3502-6757-4DB1-BC01-B95224CE6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8231" y="580713"/>
            <a:ext cx="897768" cy="90177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06353F6-65A8-4EA3-B94A-9768BCFE13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276" t="25040" r="24668" b="50000"/>
          <a:stretch/>
        </p:blipFill>
        <p:spPr>
          <a:xfrm>
            <a:off x="7762214" y="1536790"/>
            <a:ext cx="913785" cy="8985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1E0A8F1-C082-41AB-B74F-80BD5222CFD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5816"/>
          <a:stretch/>
        </p:blipFill>
        <p:spPr>
          <a:xfrm>
            <a:off x="5771509" y="3200935"/>
            <a:ext cx="3102612" cy="809663"/>
          </a:xfrm>
          <a:prstGeom prst="rect">
            <a:avLst/>
          </a:prstGeom>
        </p:spPr>
      </p:pic>
      <p:sp>
        <p:nvSpPr>
          <p:cNvPr id="60" name="Google Shape;1231;p63">
            <a:extLst>
              <a:ext uri="{FF2B5EF4-FFF2-40B4-BE49-F238E27FC236}">
                <a16:creationId xmlns:a16="http://schemas.microsoft.com/office/drawing/2014/main" id="{A9443D92-C7B1-494B-80E1-036917B9D86C}"/>
              </a:ext>
            </a:extLst>
          </p:cNvPr>
          <p:cNvSpPr txBox="1">
            <a:spLocks/>
          </p:cNvSpPr>
          <p:nvPr/>
        </p:nvSpPr>
        <p:spPr>
          <a:xfrm>
            <a:off x="5755007" y="189709"/>
            <a:ext cx="3102612" cy="36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GB" sz="1200" b="1" dirty="0">
                <a:solidFill>
                  <a:schemeClr val="tx1"/>
                </a:solidFill>
                <a:latin typeface="+mn-lt"/>
              </a:rPr>
              <a:t>App Walkthrough</a:t>
            </a:r>
          </a:p>
        </p:txBody>
      </p:sp>
      <p:sp>
        <p:nvSpPr>
          <p:cNvPr id="61" name="Google Shape;1231;p63">
            <a:extLst>
              <a:ext uri="{FF2B5EF4-FFF2-40B4-BE49-F238E27FC236}">
                <a16:creationId xmlns:a16="http://schemas.microsoft.com/office/drawing/2014/main" id="{8F84A5AA-A127-4EBD-B40C-C0442849A404}"/>
              </a:ext>
            </a:extLst>
          </p:cNvPr>
          <p:cNvSpPr txBox="1">
            <a:spLocks/>
          </p:cNvSpPr>
          <p:nvPr/>
        </p:nvSpPr>
        <p:spPr>
          <a:xfrm>
            <a:off x="5822577" y="580712"/>
            <a:ext cx="1902758" cy="90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l"/>
            <a:r>
              <a:rPr lang="en-GB" sz="1000" dirty="0">
                <a:solidFill>
                  <a:schemeClr val="tx1"/>
                </a:solidFill>
                <a:latin typeface="+mn-lt"/>
              </a:rPr>
              <a:t>App interface streams user input through camera</a:t>
            </a:r>
          </a:p>
        </p:txBody>
      </p:sp>
      <p:sp>
        <p:nvSpPr>
          <p:cNvPr id="62" name="Google Shape;1231;p63">
            <a:extLst>
              <a:ext uri="{FF2B5EF4-FFF2-40B4-BE49-F238E27FC236}">
                <a16:creationId xmlns:a16="http://schemas.microsoft.com/office/drawing/2014/main" id="{0B32B25B-FA3D-486B-AAED-C60F506935DF}"/>
              </a:ext>
            </a:extLst>
          </p:cNvPr>
          <p:cNvSpPr txBox="1">
            <a:spLocks/>
          </p:cNvSpPr>
          <p:nvPr/>
        </p:nvSpPr>
        <p:spPr>
          <a:xfrm>
            <a:off x="5822577" y="1536790"/>
            <a:ext cx="1902758" cy="8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l"/>
            <a:r>
              <a:rPr lang="en-GB" sz="1000" dirty="0">
                <a:solidFill>
                  <a:schemeClr val="tx1"/>
                </a:solidFill>
                <a:latin typeface="+mn-lt"/>
              </a:rPr>
              <a:t>Model identifies and labels user clothing categories</a:t>
            </a:r>
          </a:p>
        </p:txBody>
      </p:sp>
      <p:sp>
        <p:nvSpPr>
          <p:cNvPr id="63" name="Google Shape;1231;p63">
            <a:extLst>
              <a:ext uri="{FF2B5EF4-FFF2-40B4-BE49-F238E27FC236}">
                <a16:creationId xmlns:a16="http://schemas.microsoft.com/office/drawing/2014/main" id="{62ED81A3-AA3C-4C3D-80BD-FD04646A5978}"/>
              </a:ext>
            </a:extLst>
          </p:cNvPr>
          <p:cNvSpPr txBox="1">
            <a:spLocks/>
          </p:cNvSpPr>
          <p:nvPr/>
        </p:nvSpPr>
        <p:spPr>
          <a:xfrm>
            <a:off x="5822576" y="2446561"/>
            <a:ext cx="2853421" cy="74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l"/>
            <a:r>
              <a:rPr lang="en-GB" sz="1000" dirty="0">
                <a:solidFill>
                  <a:schemeClr val="tx1"/>
                </a:solidFill>
                <a:latin typeface="+mn-lt"/>
              </a:rPr>
              <a:t>If available, nearest neighbours are found based on shopping history similarity. </a:t>
            </a:r>
          </a:p>
          <a:p>
            <a:pPr algn="l"/>
            <a:r>
              <a:rPr lang="en-GB" sz="1000" dirty="0">
                <a:solidFill>
                  <a:schemeClr val="tx1"/>
                </a:solidFill>
                <a:latin typeface="+mn-lt"/>
              </a:rPr>
              <a:t>Recommended items are returned based on most popular products.</a:t>
            </a:r>
          </a:p>
        </p:txBody>
      </p:sp>
      <p:pic>
        <p:nvPicPr>
          <p:cNvPr id="64" name="Google Shape;734;p43">
            <a:extLst>
              <a:ext uri="{FF2B5EF4-FFF2-40B4-BE49-F238E27FC236}">
                <a16:creationId xmlns:a16="http://schemas.microsoft.com/office/drawing/2014/main" id="{39BD3521-7C98-40C7-B69B-6876CFB7920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rcRect l="16788" r="15267"/>
          <a:stretch/>
        </p:blipFill>
        <p:spPr>
          <a:xfrm>
            <a:off x="277768" y="180596"/>
            <a:ext cx="942757" cy="92501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" name="Picture 2" descr="Logo">
            <a:extLst>
              <a:ext uri="{FF2B5EF4-FFF2-40B4-BE49-F238E27FC236}">
                <a16:creationId xmlns:a16="http://schemas.microsoft.com/office/drawing/2014/main" id="{4F438E60-D04C-4ABB-8DF4-D74184FCF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621" y="437947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Start Locally | PyTorch">
            <a:extLst>
              <a:ext uri="{FF2B5EF4-FFF2-40B4-BE49-F238E27FC236}">
                <a16:creationId xmlns:a16="http://schemas.microsoft.com/office/drawing/2014/main" id="{91263344-1D6F-439A-B89C-3D91FD15B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665" y="437947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3260B66-6114-496D-9880-3C607511C085}"/>
              </a:ext>
            </a:extLst>
          </p:cNvPr>
          <p:cNvSpPr txBox="1"/>
          <p:nvPr/>
        </p:nvSpPr>
        <p:spPr>
          <a:xfrm>
            <a:off x="5771509" y="4810843"/>
            <a:ext cx="956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Streamlit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2D95874-3096-48ED-984B-75B9744993BE}"/>
              </a:ext>
            </a:extLst>
          </p:cNvPr>
          <p:cNvSpPr txBox="1"/>
          <p:nvPr/>
        </p:nvSpPr>
        <p:spPr>
          <a:xfrm>
            <a:off x="7149557" y="4810843"/>
            <a:ext cx="956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/>
              <a:t>Pytorch</a:t>
            </a:r>
            <a:endParaRPr lang="en-GB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669F13-5C4A-4CCF-8888-E0301B38ED2A}"/>
              </a:ext>
            </a:extLst>
          </p:cNvPr>
          <p:cNvSpPr txBox="1"/>
          <p:nvPr/>
        </p:nvSpPr>
        <p:spPr>
          <a:xfrm>
            <a:off x="7922154" y="4810843"/>
            <a:ext cx="956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Yolov5</a:t>
            </a:r>
          </a:p>
        </p:txBody>
      </p:sp>
      <p:pic>
        <p:nvPicPr>
          <p:cNvPr id="72" name="Picture 10" descr="YOLOv5 PyTorch TXT Annotation Format">
            <a:extLst>
              <a:ext uri="{FF2B5EF4-FFF2-40B4-BE49-F238E27FC236}">
                <a16:creationId xmlns:a16="http://schemas.microsoft.com/office/drawing/2014/main" id="{1E16F690-EE3D-4D53-97CD-B23E43193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4105" r="16000" b="14099"/>
          <a:stretch/>
        </p:blipFill>
        <p:spPr bwMode="auto">
          <a:xfrm>
            <a:off x="7965833" y="4379476"/>
            <a:ext cx="82192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7ACFAF-50AD-4872-96D1-2AD9D3EEE9F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796" r="20937" b="50894"/>
          <a:stretch/>
        </p:blipFill>
        <p:spPr>
          <a:xfrm>
            <a:off x="4098887" y="4109751"/>
            <a:ext cx="1324798" cy="897837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7A2F359-EE71-44AC-9B60-642AFACEFDC5}"/>
              </a:ext>
            </a:extLst>
          </p:cNvPr>
          <p:cNvCxnSpPr>
            <a:cxnSpLocks/>
          </p:cNvCxnSpPr>
          <p:nvPr/>
        </p:nvCxnSpPr>
        <p:spPr>
          <a:xfrm>
            <a:off x="64771" y="2814152"/>
            <a:ext cx="5615938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870C11F-3BAF-483A-ABAD-3A433AB5B213}"/>
              </a:ext>
            </a:extLst>
          </p:cNvPr>
          <p:cNvCxnSpPr>
            <a:cxnSpLocks/>
          </p:cNvCxnSpPr>
          <p:nvPr/>
        </p:nvCxnSpPr>
        <p:spPr>
          <a:xfrm flipV="1">
            <a:off x="5659754" y="4155170"/>
            <a:ext cx="3484246" cy="1133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90" name="Picture 18" descr="XpertLab - Website Designing Company Junagadh,Website Development Company  Junagadh, Software Development Company Junagadh, Professional IT Project  Training Junagadh">
            <a:extLst>
              <a:ext uri="{FF2B5EF4-FFF2-40B4-BE49-F238E27FC236}">
                <a16:creationId xmlns:a16="http://schemas.microsoft.com/office/drawing/2014/main" id="{BCD1699D-2F84-47D0-816B-55279D801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4" r="55425" b="11880"/>
          <a:stretch/>
        </p:blipFill>
        <p:spPr bwMode="auto">
          <a:xfrm>
            <a:off x="6715600" y="4379476"/>
            <a:ext cx="477835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296B3A0-B70D-4A8F-B0D0-CBBA321962E1}"/>
              </a:ext>
            </a:extLst>
          </p:cNvPr>
          <p:cNvSpPr txBox="1"/>
          <p:nvPr/>
        </p:nvSpPr>
        <p:spPr>
          <a:xfrm>
            <a:off x="6391267" y="4810843"/>
            <a:ext cx="956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94842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Webscraping</a:t>
            </a:r>
            <a:endParaRPr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A063C6-671D-4E63-A554-94DF4EA27205}"/>
              </a:ext>
            </a:extLst>
          </p:cNvPr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051C66-48F3-4C1F-9C1A-D480AA9EBD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6B72E05-E046-4ECF-ADAA-6419CAB77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2613D8F-0BB6-4542-98EF-6AF6E877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8683262-BCCB-4D7D-97C0-E53969DD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6A5F18A-7B1D-49E8-B5BD-92E90CF0C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58B0CF5-FF23-4D83-A80B-9F95ACBBF2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E705C69D-B90D-4B1F-AE7A-5B8B02115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80EC99D1-7939-4161-A7C4-7CAF08923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A9C977B-CCB7-4E97-8A45-A19DBC758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B5435149-8179-4377-B692-312E79806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D1B631-7BC5-4AD9-A481-8DC14F5EEA73}"/>
              </a:ext>
            </a:extLst>
          </p:cNvPr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0D12FA-AB4E-4D62-A1B2-E4F9C8DDA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66F650D-0513-4689-873C-65886F557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</p:spPr>
        </p:pic>
      </p:grpSp>
      <p:grpSp>
        <p:nvGrpSpPr>
          <p:cNvPr id="94" name="Google Shape;1572;p73">
            <a:extLst>
              <a:ext uri="{FF2B5EF4-FFF2-40B4-BE49-F238E27FC236}">
                <a16:creationId xmlns:a16="http://schemas.microsoft.com/office/drawing/2014/main" id="{D77A1CE9-7545-484C-B531-19F5B8FB4015}"/>
              </a:ext>
            </a:extLst>
          </p:cNvPr>
          <p:cNvGrpSpPr/>
          <p:nvPr/>
        </p:nvGrpSpPr>
        <p:grpSpPr>
          <a:xfrm rot="5400000">
            <a:off x="6204958" y="2711055"/>
            <a:ext cx="494399" cy="428363"/>
            <a:chOff x="2778231" y="2355292"/>
            <a:chExt cx="783880" cy="428363"/>
          </a:xfrm>
        </p:grpSpPr>
        <p:sp>
          <p:nvSpPr>
            <p:cNvPr id="95" name="Google Shape;1573;p73">
              <a:extLst>
                <a:ext uri="{FF2B5EF4-FFF2-40B4-BE49-F238E27FC236}">
                  <a16:creationId xmlns:a16="http://schemas.microsoft.com/office/drawing/2014/main" id="{49DDF1DB-C05B-47F9-85AF-F3AAA46A4404}"/>
                </a:ext>
              </a:extLst>
            </p:cNvPr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74;p73">
              <a:extLst>
                <a:ext uri="{FF2B5EF4-FFF2-40B4-BE49-F238E27FC236}">
                  <a16:creationId xmlns:a16="http://schemas.microsoft.com/office/drawing/2014/main" id="{4BE2251A-CA11-49C8-AB1F-1FC2D55CB09B}"/>
                </a:ext>
              </a:extLst>
            </p:cNvPr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75;p73">
              <a:extLst>
                <a:ext uri="{FF2B5EF4-FFF2-40B4-BE49-F238E27FC236}">
                  <a16:creationId xmlns:a16="http://schemas.microsoft.com/office/drawing/2014/main" id="{826C5114-0F93-4CF7-82C9-41417B8B739D}"/>
                </a:ext>
              </a:extLst>
            </p:cNvPr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A02898-5850-4122-9A17-7B6A97C8E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6"/>
          <a:stretch/>
        </p:blipFill>
        <p:spPr bwMode="auto">
          <a:xfrm>
            <a:off x="447966" y="3078018"/>
            <a:ext cx="2472583" cy="19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191;p61">
            <a:extLst>
              <a:ext uri="{FF2B5EF4-FFF2-40B4-BE49-F238E27FC236}">
                <a16:creationId xmlns:a16="http://schemas.microsoft.com/office/drawing/2014/main" id="{003C759B-2136-41A5-8743-1174D332DBA6}"/>
              </a:ext>
            </a:extLst>
          </p:cNvPr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107" name="Google Shape;1191;p61">
            <a:extLst>
              <a:ext uri="{FF2B5EF4-FFF2-40B4-BE49-F238E27FC236}">
                <a16:creationId xmlns:a16="http://schemas.microsoft.com/office/drawing/2014/main" id="{12929A27-469A-4DA5-94F1-12619142CF10}"/>
              </a:ext>
            </a:extLst>
          </p:cNvPr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000" b="1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1a. </a:t>
            </a:r>
            <a:r>
              <a:rPr lang="en-GB" sz="1000" b="1" dirty="0" err="1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Webscraping</a:t>
            </a:r>
            <a:endParaRPr lang="en-GB" sz="1000" b="1" dirty="0"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Clothing images scraped from various retailers e.g. Nike, Ralph Lauren, Uniqlo, Calvin Klein, Max &amp; Co, for a diverse range of male/female clothing styles. </a:t>
            </a:r>
          </a:p>
          <a:p>
            <a:r>
              <a:rPr lang="en-GB" sz="1000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25" name="Google Shape;1191;p61">
            <a:extLst>
              <a:ext uri="{FF2B5EF4-FFF2-40B4-BE49-F238E27FC236}">
                <a16:creationId xmlns:a16="http://schemas.microsoft.com/office/drawing/2014/main" id="{4D2AD70E-601E-4F66-91E2-7BE0A3DE9B59}"/>
              </a:ext>
            </a:extLst>
          </p:cNvPr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000" b="1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1c. Product and Shops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12 categories of clothing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13 stores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c. 6000 images in total</a:t>
            </a:r>
          </a:p>
          <a:p>
            <a:r>
              <a:rPr lang="en-GB" sz="1000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26" name="Google Shape;1191;p61">
            <a:extLst>
              <a:ext uri="{FF2B5EF4-FFF2-40B4-BE49-F238E27FC236}">
                <a16:creationId xmlns:a16="http://schemas.microsoft.com/office/drawing/2014/main" id="{AC6DC5E1-D2B1-42EC-AC72-AC7C90695EF3}"/>
              </a:ext>
            </a:extLst>
          </p:cNvPr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000" b="1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1b. Image labelling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Images were stored, bounding boxes were drawn to label categories for use in model training.</a:t>
            </a:r>
          </a:p>
        </p:txBody>
      </p:sp>
    </p:spTree>
    <p:extLst>
      <p:ext uri="{BB962C8B-B14F-4D97-AF65-F5344CB8AC3E}">
        <p14:creationId xmlns:p14="http://schemas.microsoft.com/office/powerpoint/2010/main" val="134936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Data Processing</a:t>
            </a:r>
            <a:endParaRPr dirty="0"/>
          </a:p>
        </p:txBody>
      </p:sp>
      <p:sp>
        <p:nvSpPr>
          <p:cNvPr id="104" name="Google Shape;1191;p61">
            <a:extLst>
              <a:ext uri="{FF2B5EF4-FFF2-40B4-BE49-F238E27FC236}">
                <a16:creationId xmlns:a16="http://schemas.microsoft.com/office/drawing/2014/main" id="{92E57324-5538-4F1A-A081-46BDBF06EF08}"/>
              </a:ext>
            </a:extLst>
          </p:cNvPr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106" name="Google Shape;1191;p61">
            <a:extLst>
              <a:ext uri="{FF2B5EF4-FFF2-40B4-BE49-F238E27FC236}">
                <a16:creationId xmlns:a16="http://schemas.microsoft.com/office/drawing/2014/main" id="{003C759B-2136-41A5-8743-1174D332DBA6}"/>
              </a:ext>
            </a:extLst>
          </p:cNvPr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107" name="Google Shape;1191;p61">
            <a:extLst>
              <a:ext uri="{FF2B5EF4-FFF2-40B4-BE49-F238E27FC236}">
                <a16:creationId xmlns:a16="http://schemas.microsoft.com/office/drawing/2014/main" id="{12929A27-469A-4DA5-94F1-12619142CF10}"/>
              </a:ext>
            </a:extLst>
          </p:cNvPr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D4FE80-5415-46D2-B60B-A58D33098781}"/>
              </a:ext>
            </a:extLst>
          </p:cNvPr>
          <p:cNvGrpSpPr/>
          <p:nvPr/>
        </p:nvGrpSpPr>
        <p:grpSpPr>
          <a:xfrm>
            <a:off x="163673" y="2731885"/>
            <a:ext cx="3203082" cy="1101254"/>
            <a:chOff x="333375" y="1795462"/>
            <a:chExt cx="5316609" cy="15525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BEBC61B-96D7-4AE8-B354-A22DAFD90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3967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CFF7A0-CD3A-4546-ADDC-300AF2B31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</p:spPr>
        </p:pic>
      </p:grpSp>
      <p:pic>
        <p:nvPicPr>
          <p:cNvPr id="32" name="Picture 10">
            <a:extLst>
              <a:ext uri="{FF2B5EF4-FFF2-40B4-BE49-F238E27FC236}">
                <a16:creationId xmlns:a16="http://schemas.microsoft.com/office/drawing/2014/main" id="{74C42A24-F25C-4EBB-9108-FF4756F8B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9"/>
          <a:stretch/>
        </p:blipFill>
        <p:spPr bwMode="auto">
          <a:xfrm>
            <a:off x="3402502" y="2571750"/>
            <a:ext cx="2876879" cy="239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397FAED2-0E96-46FA-B648-AFB5BE23A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9"/>
          <a:stretch/>
        </p:blipFill>
        <p:spPr bwMode="auto">
          <a:xfrm>
            <a:off x="6350875" y="2571750"/>
            <a:ext cx="2533023" cy="239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215;p61">
            <a:extLst>
              <a:ext uri="{FF2B5EF4-FFF2-40B4-BE49-F238E27FC236}">
                <a16:creationId xmlns:a16="http://schemas.microsoft.com/office/drawing/2014/main" id="{3D7D05F0-947E-448C-9137-BA380B670D96}"/>
              </a:ext>
            </a:extLst>
          </p:cNvPr>
          <p:cNvSpPr txBox="1"/>
          <p:nvPr/>
        </p:nvSpPr>
        <p:spPr>
          <a:xfrm>
            <a:off x="379448" y="694142"/>
            <a:ext cx="8051302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2a.  Product Database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All scraped images were saved in a product database, with characteristics recorded (e.g. brand name, clothing type, gender).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Data was cleaned e.g. similar clothing types were mapped to a consistent category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 b="1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2b. User Shopping history generated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Multiple </a:t>
            </a:r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shopping personas </a:t>
            </a: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were created to represent the distribution of clothing items purchased by customers (e.g. a user could shop at 50% Nike, 30% Uniqlo, 20% Fred Perry buying 60% T-shirts, 20% trousers, 20% jumpers).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1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User histories </a:t>
            </a: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were generated using these shopping profiles and sampling the product database. Deviations were included to prevent overfitting to the original shopping profiles.</a:t>
            </a:r>
          </a:p>
        </p:txBody>
      </p:sp>
    </p:spTree>
    <p:extLst>
      <p:ext uri="{BB962C8B-B14F-4D97-AF65-F5344CB8AC3E}">
        <p14:creationId xmlns:p14="http://schemas.microsoft.com/office/powerpoint/2010/main" val="203232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Model Training</a:t>
            </a:r>
            <a:endParaRPr dirty="0"/>
          </a:p>
        </p:txBody>
      </p:sp>
      <p:sp>
        <p:nvSpPr>
          <p:cNvPr id="104" name="Google Shape;1191;p61">
            <a:extLst>
              <a:ext uri="{FF2B5EF4-FFF2-40B4-BE49-F238E27FC236}">
                <a16:creationId xmlns:a16="http://schemas.microsoft.com/office/drawing/2014/main" id="{92E57324-5538-4F1A-A081-46BDBF06EF08}"/>
              </a:ext>
            </a:extLst>
          </p:cNvPr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106" name="Google Shape;1191;p61">
            <a:extLst>
              <a:ext uri="{FF2B5EF4-FFF2-40B4-BE49-F238E27FC236}">
                <a16:creationId xmlns:a16="http://schemas.microsoft.com/office/drawing/2014/main" id="{003C759B-2136-41A5-8743-1174D332DBA6}"/>
              </a:ext>
            </a:extLst>
          </p:cNvPr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107" name="Google Shape;1191;p61">
            <a:extLst>
              <a:ext uri="{FF2B5EF4-FFF2-40B4-BE49-F238E27FC236}">
                <a16:creationId xmlns:a16="http://schemas.microsoft.com/office/drawing/2014/main" id="{12929A27-469A-4DA5-94F1-12619142CF10}"/>
              </a:ext>
            </a:extLst>
          </p:cNvPr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34" name="Google Shape;1215;p61">
            <a:extLst>
              <a:ext uri="{FF2B5EF4-FFF2-40B4-BE49-F238E27FC236}">
                <a16:creationId xmlns:a16="http://schemas.microsoft.com/office/drawing/2014/main" id="{3D7D05F0-947E-448C-9137-BA380B670D96}"/>
              </a:ext>
            </a:extLst>
          </p:cNvPr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3a. Overview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Yolov5 was used to train our image detection model, after several iterations the final model parameters were: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Model: Yolov5L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Train/Test/Val: 80/10/10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Epochs: 30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Batch size: 16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171450" lvl="8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lvl="8"/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3b. Model Training Process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Data preparation (see previous sections)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Prepare project folder structure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Define ‘YAML’ files to specify: location of data, names and number of classes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Run model training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Export weights for later use</a:t>
            </a:r>
          </a:p>
          <a:p>
            <a:pPr marL="171450" lvl="8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DD5FC-27E0-41AF-BFD4-17909F3D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42" y="797255"/>
            <a:ext cx="3897808" cy="3897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C1D57-4E8E-4705-ADB2-78881F06A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59" y="3369337"/>
            <a:ext cx="3331024" cy="14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0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Model Training Results</a:t>
            </a:r>
            <a:endParaRPr dirty="0"/>
          </a:p>
        </p:txBody>
      </p:sp>
      <p:sp>
        <p:nvSpPr>
          <p:cNvPr id="104" name="Google Shape;1191;p61">
            <a:extLst>
              <a:ext uri="{FF2B5EF4-FFF2-40B4-BE49-F238E27FC236}">
                <a16:creationId xmlns:a16="http://schemas.microsoft.com/office/drawing/2014/main" id="{92E57324-5538-4F1A-A081-46BDBF06EF08}"/>
              </a:ext>
            </a:extLst>
          </p:cNvPr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106" name="Google Shape;1191;p61">
            <a:extLst>
              <a:ext uri="{FF2B5EF4-FFF2-40B4-BE49-F238E27FC236}">
                <a16:creationId xmlns:a16="http://schemas.microsoft.com/office/drawing/2014/main" id="{003C759B-2136-41A5-8743-1174D332DBA6}"/>
              </a:ext>
            </a:extLst>
          </p:cNvPr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107" name="Google Shape;1191;p61">
            <a:extLst>
              <a:ext uri="{FF2B5EF4-FFF2-40B4-BE49-F238E27FC236}">
                <a16:creationId xmlns:a16="http://schemas.microsoft.com/office/drawing/2014/main" id="{12929A27-469A-4DA5-94F1-12619142CF10}"/>
              </a:ext>
            </a:extLst>
          </p:cNvPr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34" name="Google Shape;1215;p61">
            <a:extLst>
              <a:ext uri="{FF2B5EF4-FFF2-40B4-BE49-F238E27FC236}">
                <a16:creationId xmlns:a16="http://schemas.microsoft.com/office/drawing/2014/main" id="{3D7D05F0-947E-448C-9137-BA380B670D96}"/>
              </a:ext>
            </a:extLst>
          </p:cNvPr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3c. Confusion Matrix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Total average precision: 69%, recall: 73%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Confusion Matrix shows all categories generally predict well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D56FDF-0B7B-4CC1-8848-516AF14D3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6" r="8527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4E47D-6EA2-41F0-9F72-6BA2C7DFD4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</p:spPr>
      </p:pic>
      <p:sp>
        <p:nvSpPr>
          <p:cNvPr id="10" name="Google Shape;1215;p61">
            <a:extLst>
              <a:ext uri="{FF2B5EF4-FFF2-40B4-BE49-F238E27FC236}">
                <a16:creationId xmlns:a16="http://schemas.microsoft.com/office/drawing/2014/main" id="{82AA05C7-483A-474F-B0D7-5EA2CA9A00FE}"/>
              </a:ext>
            </a:extLst>
          </p:cNvPr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3d. F1 Curve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The F1 curve shows the F1 score across different confidence levels, i.e. the Precision / Recall trade off in our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 Using a 42% confidence for predictions in our model would give the best F1 score of 69%.</a:t>
            </a:r>
          </a:p>
        </p:txBody>
      </p:sp>
    </p:spTree>
    <p:extLst>
      <p:ext uri="{BB962C8B-B14F-4D97-AF65-F5344CB8AC3E}">
        <p14:creationId xmlns:p14="http://schemas.microsoft.com/office/powerpoint/2010/main" val="217173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15;p61">
            <a:extLst>
              <a:ext uri="{FF2B5EF4-FFF2-40B4-BE49-F238E27FC236}">
                <a16:creationId xmlns:a16="http://schemas.microsoft.com/office/drawing/2014/main" id="{2A275379-39F9-4241-9F70-CC53659FE204}"/>
              </a:ext>
            </a:extLst>
          </p:cNvPr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4a. Nearest Neighbours</a:t>
            </a: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For user with known shopping histories, Product and Shop weightings were calculated based. Product weighting measures the proportion of each clothing type purchased; Shop weightings measures the proportion of clothes purchased at each shop.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For illustration, User 1 and 193 are nearest neighbours as they both have very similar Product and Shop profiles.</a:t>
            </a:r>
          </a:p>
        </p:txBody>
      </p:sp>
      <p:sp>
        <p:nvSpPr>
          <p:cNvPr id="1185" name="Google Shape;1185;p61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Recommendation System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F75AA1-7688-4799-988E-038CFBC8D13C}"/>
              </a:ext>
            </a:extLst>
          </p:cNvPr>
          <p:cNvGrpSpPr/>
          <p:nvPr/>
        </p:nvGrpSpPr>
        <p:grpSpPr>
          <a:xfrm>
            <a:off x="588340" y="2304937"/>
            <a:ext cx="3418119" cy="2242906"/>
            <a:chOff x="5268784" y="626180"/>
            <a:chExt cx="3418119" cy="22429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0BD47E-9379-4905-8E55-5FC951882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55" t="11871" r="14414" b="15063"/>
            <a:stretch/>
          </p:blipFill>
          <p:spPr>
            <a:xfrm>
              <a:off x="5268784" y="709086"/>
              <a:ext cx="3418119" cy="2160000"/>
            </a:xfrm>
            <a:prstGeom prst="rect">
              <a:avLst/>
            </a:prstGeom>
          </p:spPr>
        </p:pic>
        <p:sp>
          <p:nvSpPr>
            <p:cNvPr id="29" name="Google Shape;1215;p61">
              <a:extLst>
                <a:ext uri="{FF2B5EF4-FFF2-40B4-BE49-F238E27FC236}">
                  <a16:creationId xmlns:a16="http://schemas.microsoft.com/office/drawing/2014/main" id="{FCE74F30-05AD-4F6A-8203-18CF762A31B9}"/>
                </a:ext>
              </a:extLst>
            </p:cNvPr>
            <p:cNvSpPr txBox="1"/>
            <p:nvPr/>
          </p:nvSpPr>
          <p:spPr>
            <a:xfrm>
              <a:off x="6446063" y="626180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>
                  <a:solidFill>
                    <a:srgbClr val="434343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Product Profile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F147E-349F-44C6-8D6F-7A57082C3BD2}"/>
              </a:ext>
            </a:extLst>
          </p:cNvPr>
          <p:cNvGrpSpPr/>
          <p:nvPr/>
        </p:nvGrpSpPr>
        <p:grpSpPr>
          <a:xfrm>
            <a:off x="4509114" y="2304937"/>
            <a:ext cx="2999345" cy="2248128"/>
            <a:chOff x="5261164" y="2888958"/>
            <a:chExt cx="2999345" cy="22481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05D2EA-4B32-4BC1-9BFB-45217F92F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690" t="13495" r="19808" b="11689"/>
            <a:stretch/>
          </p:blipFill>
          <p:spPr>
            <a:xfrm>
              <a:off x="5261164" y="3031200"/>
              <a:ext cx="2999345" cy="2105886"/>
            </a:xfrm>
            <a:prstGeom prst="rect">
              <a:avLst/>
            </a:prstGeom>
          </p:spPr>
        </p:pic>
        <p:sp>
          <p:nvSpPr>
            <p:cNvPr id="31" name="Google Shape;1215;p61">
              <a:extLst>
                <a:ext uri="{FF2B5EF4-FFF2-40B4-BE49-F238E27FC236}">
                  <a16:creationId xmlns:a16="http://schemas.microsoft.com/office/drawing/2014/main" id="{56B8747A-5286-4D57-B179-9FAE5B5C6B86}"/>
                </a:ext>
              </a:extLst>
            </p:cNvPr>
            <p:cNvSpPr txBox="1"/>
            <p:nvPr/>
          </p:nvSpPr>
          <p:spPr>
            <a:xfrm>
              <a:off x="6446063" y="2888958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>
                  <a:solidFill>
                    <a:srgbClr val="434343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Shop Profile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9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1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Recommendation System</a:t>
            </a:r>
            <a:endParaRPr dirty="0"/>
          </a:p>
        </p:txBody>
      </p:sp>
      <p:sp>
        <p:nvSpPr>
          <p:cNvPr id="16" name="Google Shape;1215;p61">
            <a:extLst>
              <a:ext uri="{FF2B5EF4-FFF2-40B4-BE49-F238E27FC236}">
                <a16:creationId xmlns:a16="http://schemas.microsoft.com/office/drawing/2014/main" id="{B0267FC4-34E7-436C-8DF9-4666EC2B42F9}"/>
              </a:ext>
            </a:extLst>
          </p:cNvPr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lvl="0"/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4b. Recommendations</a:t>
            </a: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lvl="0"/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Once nearest neighbour are established for a user, the recommendation system works as follows: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All items bought by nearest neighbours are pooled together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Items already purchased by the user are removed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Commonly bought products across nearest neighbours ranked and then recommended based on popularity.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lvl="0"/>
            <a:r>
              <a:rPr lang="en-GB" sz="10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Users are also able to filter their recommendation e.g. by specific stores, and/or by product type.</a:t>
            </a:r>
          </a:p>
          <a:p>
            <a:pPr lvl="0"/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6AA13F-37FA-44B4-B2C8-D6E41B0E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81" y="1078852"/>
            <a:ext cx="3749172" cy="3769181"/>
          </a:xfrm>
          <a:prstGeom prst="rect">
            <a:avLst/>
          </a:prstGeom>
        </p:spPr>
      </p:pic>
      <p:sp>
        <p:nvSpPr>
          <p:cNvPr id="13" name="Google Shape;1215;p61">
            <a:extLst>
              <a:ext uri="{FF2B5EF4-FFF2-40B4-BE49-F238E27FC236}">
                <a16:creationId xmlns:a16="http://schemas.microsoft.com/office/drawing/2014/main" id="{61646E1C-40CA-492F-9385-08691421CAF5}"/>
              </a:ext>
            </a:extLst>
          </p:cNvPr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lvl="0"/>
            <a:r>
              <a:rPr lang="en-GB" sz="10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Example recommendations for User 1</a:t>
            </a: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lvl="0"/>
            <a:endParaRPr lang="en-GB" sz="10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23885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1186;p61">
            <a:extLst>
              <a:ext uri="{FF2B5EF4-FFF2-40B4-BE49-F238E27FC236}">
                <a16:creationId xmlns:a16="http://schemas.microsoft.com/office/drawing/2014/main" id="{AA65845F-CB3B-4E77-8022-B63E3567B17F}"/>
              </a:ext>
            </a:extLst>
          </p:cNvPr>
          <p:cNvCxnSpPr>
            <a:cxnSpLocks/>
          </p:cNvCxnSpPr>
          <p:nvPr/>
        </p:nvCxnSpPr>
        <p:spPr>
          <a:xfrm>
            <a:off x="140820" y="2869536"/>
            <a:ext cx="268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185" name="Google Shape;1185;p61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Deloyment</a:t>
            </a:r>
            <a:endParaRPr dirty="0"/>
          </a:p>
        </p:txBody>
      </p:sp>
      <p:sp>
        <p:nvSpPr>
          <p:cNvPr id="17" name="Google Shape;1201;p61">
            <a:extLst>
              <a:ext uri="{FF2B5EF4-FFF2-40B4-BE49-F238E27FC236}">
                <a16:creationId xmlns:a16="http://schemas.microsoft.com/office/drawing/2014/main" id="{EDDD3CF9-9A67-4161-9B58-05EE5D7FB102}"/>
              </a:ext>
            </a:extLst>
          </p:cNvPr>
          <p:cNvSpPr/>
          <p:nvPr/>
        </p:nvSpPr>
        <p:spPr>
          <a:xfrm>
            <a:off x="1032615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" name="Google Shape;1215;p61">
            <a:extLst>
              <a:ext uri="{FF2B5EF4-FFF2-40B4-BE49-F238E27FC236}">
                <a16:creationId xmlns:a16="http://schemas.microsoft.com/office/drawing/2014/main" id="{C8549921-B98B-4083-B375-FE19197E829F}"/>
              </a:ext>
            </a:extLst>
          </p:cNvPr>
          <p:cNvSpPr txBox="1"/>
          <p:nvPr/>
        </p:nvSpPr>
        <p:spPr>
          <a:xfrm>
            <a:off x="478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5. Deployment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Streamlit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cxnSp>
        <p:nvCxnSpPr>
          <p:cNvPr id="19" name="Google Shape;1216;p61">
            <a:extLst>
              <a:ext uri="{FF2B5EF4-FFF2-40B4-BE49-F238E27FC236}">
                <a16:creationId xmlns:a16="http://schemas.microsoft.com/office/drawing/2014/main" id="{F69EB1B1-0526-443C-B729-F3EDC2E8B9B0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1140165" y="2413352"/>
            <a:ext cx="0" cy="35311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0246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Google Shape;15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71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36;p73">
            <a:extLst>
              <a:ext uri="{FF2B5EF4-FFF2-40B4-BE49-F238E27FC236}">
                <a16:creationId xmlns:a16="http://schemas.microsoft.com/office/drawing/2014/main" id="{FE5D029D-DBF9-47D5-801E-FDD7C2DC38EF}"/>
              </a:ext>
            </a:extLst>
          </p:cNvPr>
          <p:cNvSpPr txBox="1">
            <a:spLocks/>
          </p:cNvSpPr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  <a:defRPr sz="5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nton"/>
              <a:buNone/>
              <a:defRPr sz="5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GB" sz="2500" dirty="0"/>
              <a:t>CHALLENGES</a:t>
            </a:r>
          </a:p>
        </p:txBody>
      </p:sp>
      <p:pic>
        <p:nvPicPr>
          <p:cNvPr id="1525" name="Google Shape;1525;p71"/>
          <p:cNvPicPr preferRelativeResize="0"/>
          <p:nvPr/>
        </p:nvPicPr>
        <p:blipFill rotWithShape="1">
          <a:blip r:embed="rId4">
            <a:alphaModFix/>
          </a:blip>
          <a:srcRect l="27569" r="30722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F4657A-0010-45B6-98CC-B63644934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672964"/>
              </p:ext>
            </p:extLst>
          </p:nvPr>
        </p:nvGraphicFramePr>
        <p:xfrm>
          <a:off x="3032760" y="886280"/>
          <a:ext cx="5920740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3397295098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568335239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2144592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Challenge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32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000" dirty="0"/>
                        <a:t>Web scraping &amp; Data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dirty="0"/>
                        <a:t>Multiple data sources / websites with different formats, layouts and clothing category types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Unable to scrape all website simultaneously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Agreed information required from all sites (e.g. image, shop name, clothing category, item name)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Distributed web scraping to all team members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780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Model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‘Blouses’ were too ambiguous in style and often misclassified, and negatively impacted wider precision/recall scores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Removed ‘blouses’ from predictor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Resulted in increased accuracy across all other categories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35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Model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‘Suits’ often misclassified, due to similarity to ‘Jackets’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Sourced additional images of ‘suits’ to use in model training, resulting in increased model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60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User Shopping 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No real life consumer shopping history data was available.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Data was generated based on ‘user personas’, with additional randomness introduced to prevent overfitting to personas.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54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Recommendation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End to end recommendation calculations are time consuming.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Static consumer distance matrix saved to significantly run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48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Identifying platform to deploy both computer vision and recommendation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TBC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65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73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ENHANCEMENTS</a:t>
            </a:r>
            <a:endParaRPr dirty="0"/>
          </a:p>
        </p:txBody>
      </p:sp>
      <p:grpSp>
        <p:nvGrpSpPr>
          <p:cNvPr id="1537" name="Google Shape;1537;p73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1538" name="Google Shape;1538;p73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3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73"/>
          <p:cNvSpPr txBox="1"/>
          <p:nvPr/>
        </p:nvSpPr>
        <p:spPr>
          <a:xfrm>
            <a:off x="333360" y="2753447"/>
            <a:ext cx="2664000" cy="13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00"/>
                </a:solidFill>
                <a:latin typeface="+mn-lt"/>
                <a:ea typeface="Muli"/>
                <a:cs typeface="Muli"/>
                <a:sym typeface="Muli"/>
              </a:rPr>
              <a:t>Feature Extractions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000000"/>
              </a:solidFill>
              <a:latin typeface="+mn-lt"/>
              <a:ea typeface="Muli"/>
              <a:cs typeface="Muli"/>
              <a:sym typeface="Muli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+mn-lt"/>
                <a:ea typeface="Muli"/>
                <a:cs typeface="Muli"/>
                <a:sym typeface="Muli"/>
              </a:rPr>
              <a:t>Enhance image recognition model to detect and recognise clothing features e.g. style, patterns. </a:t>
            </a:r>
            <a:endParaRPr sz="1200" dirty="0">
              <a:solidFill>
                <a:srgbClr val="000000"/>
              </a:solidFill>
              <a:latin typeface="+mn-lt"/>
              <a:ea typeface="Muli"/>
              <a:cs typeface="Muli"/>
              <a:sym typeface="Muli"/>
            </a:endParaRPr>
          </a:p>
        </p:txBody>
      </p:sp>
      <p:grpSp>
        <p:nvGrpSpPr>
          <p:cNvPr id="1542" name="Google Shape;1542;p73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1543" name="Google Shape;1543;p73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3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5" name="Google Shape;1545;p73"/>
          <p:cNvSpPr txBox="1"/>
          <p:nvPr/>
        </p:nvSpPr>
        <p:spPr>
          <a:xfrm>
            <a:off x="6130675" y="2753447"/>
            <a:ext cx="2664000" cy="13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00"/>
                </a:solidFill>
                <a:latin typeface="+mn-lt"/>
                <a:ea typeface="Muli"/>
                <a:cs typeface="Muli"/>
                <a:sym typeface="Muli"/>
              </a:rPr>
              <a:t>Refine Deployment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000000"/>
              </a:solidFill>
              <a:latin typeface="+mn-lt"/>
              <a:ea typeface="Muli"/>
              <a:cs typeface="Muli"/>
              <a:sym typeface="Muli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+mn-lt"/>
                <a:ea typeface="Muli"/>
                <a:cs typeface="Muli"/>
                <a:sym typeface="Muli"/>
              </a:rPr>
              <a:t>Include additional user interface features e.g. rewards scheme, user login, customer product ratings</a:t>
            </a:r>
            <a:endParaRPr sz="1200" dirty="0">
              <a:solidFill>
                <a:srgbClr val="000000"/>
              </a:solidFill>
              <a:latin typeface="+mn-lt"/>
              <a:ea typeface="Muli"/>
              <a:cs typeface="Muli"/>
              <a:sym typeface="Muli"/>
            </a:endParaRPr>
          </a:p>
        </p:txBody>
      </p:sp>
      <p:grpSp>
        <p:nvGrpSpPr>
          <p:cNvPr id="1547" name="Google Shape;1547;p73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1548" name="Google Shape;1548;p73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3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73"/>
          <p:cNvSpPr txBox="1"/>
          <p:nvPr/>
        </p:nvSpPr>
        <p:spPr>
          <a:xfrm>
            <a:off x="3263314" y="2753447"/>
            <a:ext cx="2664000" cy="13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00"/>
                </a:solidFill>
                <a:latin typeface="+mn-lt"/>
                <a:ea typeface="Muli"/>
                <a:cs typeface="Muli"/>
                <a:sym typeface="Muli"/>
              </a:rPr>
              <a:t>Expand Product Range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000000"/>
              </a:solidFill>
              <a:latin typeface="+mn-lt"/>
              <a:ea typeface="Muli"/>
              <a:cs typeface="Muli"/>
              <a:sym typeface="Muli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+mn-lt"/>
                <a:ea typeface="Muli"/>
                <a:cs typeface="Muli"/>
                <a:sym typeface="Muli"/>
              </a:rPr>
              <a:t>Add more clothing stores to broaden inventory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  <a:ea typeface="Muli"/>
                <a:cs typeface="Muli"/>
                <a:sym typeface="Muli"/>
              </a:rPr>
              <a:t>Consider including accessories (E.g. shoes, handbags, sunglasses) and non-fashion items</a:t>
            </a:r>
            <a:endParaRPr sz="1200" dirty="0">
              <a:solidFill>
                <a:srgbClr val="000000"/>
              </a:solidFill>
              <a:latin typeface="+mn-lt"/>
              <a:ea typeface="Muli"/>
              <a:cs typeface="Muli"/>
              <a:sym typeface="Muli"/>
            </a:endParaRPr>
          </a:p>
        </p:txBody>
      </p:sp>
      <p:grpSp>
        <p:nvGrpSpPr>
          <p:cNvPr id="1556" name="Google Shape;1556;p73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1557" name="Google Shape;1557;p73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3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3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3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3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3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3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73"/>
          <p:cNvGrpSpPr/>
          <p:nvPr/>
        </p:nvGrpSpPr>
        <p:grpSpPr>
          <a:xfrm>
            <a:off x="7279794" y="1903758"/>
            <a:ext cx="365762" cy="256024"/>
            <a:chOff x="6706116" y="3225507"/>
            <a:chExt cx="261427" cy="183806"/>
          </a:xfrm>
        </p:grpSpPr>
        <p:sp>
          <p:nvSpPr>
            <p:cNvPr id="1565" name="Google Shape;1565;p73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3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3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3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3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3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3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73"/>
          <p:cNvGrpSpPr/>
          <p:nvPr/>
        </p:nvGrpSpPr>
        <p:grpSpPr>
          <a:xfrm>
            <a:off x="2734731" y="1837132"/>
            <a:ext cx="783880" cy="428363"/>
            <a:chOff x="2778231" y="2355292"/>
            <a:chExt cx="783880" cy="428363"/>
          </a:xfrm>
        </p:grpSpPr>
        <p:sp>
          <p:nvSpPr>
            <p:cNvPr id="1573" name="Google Shape;1573;p73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3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3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3"/>
          <p:cNvGrpSpPr/>
          <p:nvPr/>
        </p:nvGrpSpPr>
        <p:grpSpPr>
          <a:xfrm>
            <a:off x="5625394" y="1837132"/>
            <a:ext cx="783880" cy="428363"/>
            <a:chOff x="5755419" y="2355292"/>
            <a:chExt cx="783880" cy="428363"/>
          </a:xfrm>
        </p:grpSpPr>
        <p:sp>
          <p:nvSpPr>
            <p:cNvPr id="1577" name="Google Shape;1577;p73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3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3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304;p96">
            <a:extLst>
              <a:ext uri="{FF2B5EF4-FFF2-40B4-BE49-F238E27FC236}">
                <a16:creationId xmlns:a16="http://schemas.microsoft.com/office/drawing/2014/main" id="{68010892-0184-4DDD-91BC-1E187E6F62CC}"/>
              </a:ext>
            </a:extLst>
          </p:cNvPr>
          <p:cNvGrpSpPr/>
          <p:nvPr/>
        </p:nvGrpSpPr>
        <p:grpSpPr>
          <a:xfrm>
            <a:off x="1498444" y="1853667"/>
            <a:ext cx="355258" cy="356205"/>
            <a:chOff x="-48630025" y="3199700"/>
            <a:chExt cx="300100" cy="300900"/>
          </a:xfrm>
          <a:solidFill>
            <a:schemeClr val="tx1"/>
          </a:solidFill>
        </p:grpSpPr>
        <p:sp>
          <p:nvSpPr>
            <p:cNvPr id="47" name="Google Shape;8305;p96">
              <a:extLst>
                <a:ext uri="{FF2B5EF4-FFF2-40B4-BE49-F238E27FC236}">
                  <a16:creationId xmlns:a16="http://schemas.microsoft.com/office/drawing/2014/main" id="{08911C18-A73B-43D4-980E-FDFE227F25A3}"/>
                </a:ext>
              </a:extLst>
            </p:cNvPr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306;p96">
              <a:extLst>
                <a:ext uri="{FF2B5EF4-FFF2-40B4-BE49-F238E27FC236}">
                  <a16:creationId xmlns:a16="http://schemas.microsoft.com/office/drawing/2014/main" id="{617221C3-4364-467C-813B-C1C88BDDBB44}"/>
                </a:ext>
              </a:extLst>
            </p:cNvPr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307;p96">
              <a:extLst>
                <a:ext uri="{FF2B5EF4-FFF2-40B4-BE49-F238E27FC236}">
                  <a16:creationId xmlns:a16="http://schemas.microsoft.com/office/drawing/2014/main" id="{CB081DFC-14AD-478C-BE69-652FF7D0D638}"/>
                </a:ext>
              </a:extLst>
            </p:cNvPr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2D0B-CC5A-42F8-BA63-3CEF67C8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44590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3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0" dirty="0">
                <a:latin typeface="Anton"/>
                <a:ea typeface="Anton"/>
                <a:cs typeface="Anton"/>
                <a:sym typeface="Anton"/>
              </a:rPr>
              <a:t>ShopVision</a:t>
            </a:r>
            <a:endParaRPr sz="4800" b="0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3" name="Google Shape;733;p43"/>
          <p:cNvSpPr txBox="1">
            <a:spLocks noGrp="1"/>
          </p:cNvSpPr>
          <p:nvPr>
            <p:ph type="subTitle" idx="1"/>
          </p:nvPr>
        </p:nvSpPr>
        <p:spPr>
          <a:xfrm>
            <a:off x="4016425" y="3187581"/>
            <a:ext cx="3954300" cy="583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Danny Zhuang, Daniel Rowbottom, Edward Ross, Yoon Hwan Kim</a:t>
            </a:r>
          </a:p>
        </p:txBody>
      </p:sp>
      <p:pic>
        <p:nvPicPr>
          <p:cNvPr id="734" name="Google Shape;734;p43"/>
          <p:cNvPicPr preferRelativeResize="0"/>
          <p:nvPr/>
        </p:nvPicPr>
        <p:blipFill rotWithShape="1">
          <a:blip r:embed="rId3">
            <a:alphaModFix/>
          </a:blip>
          <a:srcRect l="16788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8EDA-3E2B-4CE5-BADE-FB9802B9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3A1BD-1544-46BF-B4D5-5B461A469B35}"/>
              </a:ext>
            </a:extLst>
          </p:cNvPr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Model Training: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Yolov5: </a:t>
            </a:r>
            <a:r>
              <a:rPr lang="en-GB" sz="1200" dirty="0">
                <a:hlinkClick r:id="rId2"/>
              </a:rPr>
              <a:t>https://github.com/ultralytics/yolov5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/>
              <a:t>Pytorch</a:t>
            </a:r>
            <a:r>
              <a:rPr lang="en-GB" sz="1200" dirty="0"/>
              <a:t>: </a:t>
            </a:r>
            <a:r>
              <a:rPr lang="en-GB" sz="1200" dirty="0">
                <a:hlinkClick r:id="rId3"/>
              </a:rPr>
              <a:t>https://pytorch.org/</a:t>
            </a:r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b="1" dirty="0"/>
              <a:t>Deployment: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Streamlit: </a:t>
            </a:r>
            <a:r>
              <a:rPr lang="en-GB" sz="1200" dirty="0">
                <a:hlinkClick r:id="rId4"/>
              </a:rPr>
              <a:t>https://docs.streamlit.io/en/stable/api.html</a:t>
            </a:r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b="1" dirty="0"/>
              <a:t>Retail Industry statistics: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linkClick r:id="rId5"/>
              </a:rPr>
              <a:t>https://insideretail.asia/2021/03/22/hong-kong-e-commerce-set-to-grow-in-2021/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linkClick r:id="rId6"/>
              </a:rPr>
              <a:t>https://osome.com/hk/blog/2021-ecommerce-trends-hk/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CE07309D-1F7A-42B9-835A-B6153E1C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9814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rt Locally | PyTorch">
            <a:extLst>
              <a:ext uri="{FF2B5EF4-FFF2-40B4-BE49-F238E27FC236}">
                <a16:creationId xmlns:a16="http://schemas.microsoft.com/office/drawing/2014/main" id="{374DBDB4-1C70-46DF-81CE-9383DCC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10" y="39814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6E310A-521A-4BCF-BBDE-D96CD4A0F976}"/>
              </a:ext>
            </a:extLst>
          </p:cNvPr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Streamlit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B3B1-3375-4D9A-9769-31930E24B182}"/>
              </a:ext>
            </a:extLst>
          </p:cNvPr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/>
              <a:t>Pytorch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DB262-3CB5-4105-B421-07637B0FA476}"/>
              </a:ext>
            </a:extLst>
          </p:cNvPr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Yolov5</a:t>
            </a:r>
          </a:p>
        </p:txBody>
      </p:sp>
      <p:pic>
        <p:nvPicPr>
          <p:cNvPr id="2058" name="Picture 10" descr="YOLOv5 PyTorch TXT Annotation Format">
            <a:extLst>
              <a:ext uri="{FF2B5EF4-FFF2-40B4-BE49-F238E27FC236}">
                <a16:creationId xmlns:a16="http://schemas.microsoft.com/office/drawing/2014/main" id="{85CEC437-6C40-4169-975D-0256C6EE0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4105" r="16000" b="14099"/>
          <a:stretch/>
        </p:blipFill>
        <p:spPr bwMode="auto">
          <a:xfrm>
            <a:off x="2172144" y="3981448"/>
            <a:ext cx="136987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0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78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680" name="Google Shape;1680;p78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By Danny Zhuang, Daniel Rowbottom, Edward Ross, Yoon Hwan Kim</a:t>
            </a:r>
            <a:endParaRPr dirty="0"/>
          </a:p>
        </p:txBody>
      </p:sp>
      <p:cxnSp>
        <p:nvCxnSpPr>
          <p:cNvPr id="1681" name="Google Shape;1681;p78"/>
          <p:cNvCxnSpPr/>
          <p:nvPr/>
        </p:nvCxnSpPr>
        <p:spPr>
          <a:xfrm>
            <a:off x="6623875" y="2864450"/>
            <a:ext cx="33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82" name="Google Shape;1682;p78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1683" name="Google Shape;1683;p7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78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1688" name="Google Shape;1688;p7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78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1691" name="Google Shape;1691;p7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ShopVision</a:t>
            </a:r>
            <a:endParaRPr dirty="0"/>
          </a:p>
        </p:txBody>
      </p:sp>
      <p:sp>
        <p:nvSpPr>
          <p:cNvPr id="1229" name="Google Shape;1229;p63"/>
          <p:cNvSpPr txBox="1">
            <a:spLocks noGrp="1"/>
          </p:cNvSpPr>
          <p:nvPr>
            <p:ph type="title" idx="3"/>
          </p:nvPr>
        </p:nvSpPr>
        <p:spPr>
          <a:xfrm>
            <a:off x="3812041" y="2962044"/>
            <a:ext cx="1519718" cy="1764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Image Recognition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Image recognition captures a user’s current </a:t>
            </a:r>
            <a:r>
              <a:rPr lang="en-GB" sz="1200" b="1" dirty="0"/>
              <a:t>clothing style</a:t>
            </a:r>
            <a:endParaRPr sz="1200" dirty="0"/>
          </a:p>
        </p:txBody>
      </p:sp>
      <p:sp>
        <p:nvSpPr>
          <p:cNvPr id="1231" name="Google Shape;1231;p63"/>
          <p:cNvSpPr txBox="1">
            <a:spLocks noGrp="1"/>
          </p:cNvSpPr>
          <p:nvPr>
            <p:ph type="title" idx="5"/>
          </p:nvPr>
        </p:nvSpPr>
        <p:spPr>
          <a:xfrm>
            <a:off x="860361" y="2962045"/>
            <a:ext cx="1519468" cy="1764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400" b="1" dirty="0"/>
              <a:t>User Data</a:t>
            </a:r>
            <a:br>
              <a:rPr lang="en-GB" sz="1400" b="1" dirty="0"/>
            </a:br>
            <a:br>
              <a:rPr lang="en-GB" sz="1400" b="1" dirty="0"/>
            </a:br>
            <a:r>
              <a:rPr lang="en-GB" sz="1200" dirty="0"/>
              <a:t>User profiles with </a:t>
            </a:r>
            <a:r>
              <a:rPr lang="en-GB" sz="1200" b="1" dirty="0"/>
              <a:t>shopping history </a:t>
            </a:r>
            <a:r>
              <a:rPr lang="en-GB" sz="1200" dirty="0"/>
              <a:t>and preferences.</a:t>
            </a:r>
            <a:endParaRPr sz="1200" dirty="0"/>
          </a:p>
        </p:txBody>
      </p:sp>
      <p:sp>
        <p:nvSpPr>
          <p:cNvPr id="1233" name="Google Shape;1233;p63"/>
          <p:cNvSpPr txBox="1">
            <a:spLocks noGrp="1"/>
          </p:cNvSpPr>
          <p:nvPr>
            <p:ph type="title" idx="7"/>
          </p:nvPr>
        </p:nvSpPr>
        <p:spPr>
          <a:xfrm>
            <a:off x="6763871" y="2947191"/>
            <a:ext cx="1519518" cy="177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400" b="1" dirty="0"/>
              <a:t>Recommend</a:t>
            </a:r>
            <a:br>
              <a:rPr lang="en-GB" sz="1600" b="1" dirty="0"/>
            </a:br>
            <a:br>
              <a:rPr lang="en-GB" sz="1600" b="1" dirty="0"/>
            </a:br>
            <a:r>
              <a:rPr lang="en-GB" sz="1200" dirty="0"/>
              <a:t>Recommendations based on similar </a:t>
            </a:r>
            <a:r>
              <a:rPr lang="en-GB" sz="1200" b="1" dirty="0"/>
              <a:t>user profiles and / or clothing style</a:t>
            </a:r>
            <a:endParaRPr sz="12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D60995-2386-4AA9-94B0-0253804B546A}"/>
              </a:ext>
            </a:extLst>
          </p:cNvPr>
          <p:cNvGrpSpPr/>
          <p:nvPr/>
        </p:nvGrpSpPr>
        <p:grpSpPr>
          <a:xfrm>
            <a:off x="7155000" y="2099140"/>
            <a:ext cx="746700" cy="746700"/>
            <a:chOff x="7155000" y="2099140"/>
            <a:chExt cx="746700" cy="746700"/>
          </a:xfrm>
        </p:grpSpPr>
        <p:grpSp>
          <p:nvGrpSpPr>
            <p:cNvPr id="1240" name="Google Shape;1240;p6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1241" name="Google Shape;1241;p6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6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2" name="Google Shape;1262;p63"/>
            <p:cNvGrpSpPr/>
            <p:nvPr/>
          </p:nvGrpSpPr>
          <p:grpSpPr>
            <a:xfrm>
              <a:off x="7393716" y="2320617"/>
              <a:ext cx="269269" cy="303747"/>
              <a:chOff x="6023069" y="3142604"/>
              <a:chExt cx="231729" cy="261400"/>
            </a:xfrm>
          </p:grpSpPr>
          <p:sp>
            <p:nvSpPr>
              <p:cNvPr id="1263" name="Google Shape;1263;p6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6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6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6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6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6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1CA52F1-4596-46AF-89BB-ED24691F41F4}"/>
              </a:ext>
            </a:extLst>
          </p:cNvPr>
          <p:cNvGrpSpPr/>
          <p:nvPr/>
        </p:nvGrpSpPr>
        <p:grpSpPr>
          <a:xfrm>
            <a:off x="4198625" y="2099140"/>
            <a:ext cx="746700" cy="746700"/>
            <a:chOff x="4198625" y="2099140"/>
            <a:chExt cx="746700" cy="746700"/>
          </a:xfrm>
        </p:grpSpPr>
        <p:grpSp>
          <p:nvGrpSpPr>
            <p:cNvPr id="1237" name="Google Shape;1237;p6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1238" name="Google Shape;1238;p6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6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6384;p92">
              <a:extLst>
                <a:ext uri="{FF2B5EF4-FFF2-40B4-BE49-F238E27FC236}">
                  <a16:creationId xmlns:a16="http://schemas.microsoft.com/office/drawing/2014/main" id="{CE441BA6-9BC6-4FDC-84F9-3A9B74D2B4C0}"/>
                </a:ext>
              </a:extLst>
            </p:cNvPr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  <a:solidFill>
              <a:schemeClr val="bg1"/>
            </a:solidFill>
          </p:grpSpPr>
          <p:sp>
            <p:nvSpPr>
              <p:cNvPr id="45" name="Google Shape;6385;p92">
                <a:extLst>
                  <a:ext uri="{FF2B5EF4-FFF2-40B4-BE49-F238E27FC236}">
                    <a16:creationId xmlns:a16="http://schemas.microsoft.com/office/drawing/2014/main" id="{9A98C954-8E91-4D52-898C-A5BC7CFBA9B0}"/>
                  </a:ext>
                </a:extLst>
              </p:cNvPr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6" name="Google Shape;6386;p92">
                <a:extLst>
                  <a:ext uri="{FF2B5EF4-FFF2-40B4-BE49-F238E27FC236}">
                    <a16:creationId xmlns:a16="http://schemas.microsoft.com/office/drawing/2014/main" id="{ADF5DF3F-801B-45D7-8103-5C75438019BF}"/>
                  </a:ext>
                </a:extLst>
              </p:cNvPr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7" name="Google Shape;6387;p92">
                <a:extLst>
                  <a:ext uri="{FF2B5EF4-FFF2-40B4-BE49-F238E27FC236}">
                    <a16:creationId xmlns:a16="http://schemas.microsoft.com/office/drawing/2014/main" id="{6E35BC96-8F06-4931-8478-3800E03E0207}"/>
                  </a:ext>
                </a:extLst>
              </p:cNvPr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" name="Google Shape;6388;p92">
                <a:extLst>
                  <a:ext uri="{FF2B5EF4-FFF2-40B4-BE49-F238E27FC236}">
                    <a16:creationId xmlns:a16="http://schemas.microsoft.com/office/drawing/2014/main" id="{A8223978-A36A-4418-87F2-AA6C9477A06B}"/>
                  </a:ext>
                </a:extLst>
              </p:cNvPr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9" name="Google Shape;6389;p92">
                <a:extLst>
                  <a:ext uri="{FF2B5EF4-FFF2-40B4-BE49-F238E27FC236}">
                    <a16:creationId xmlns:a16="http://schemas.microsoft.com/office/drawing/2014/main" id="{BD210045-57B6-4412-9E6B-C0003C7C48F8}"/>
                  </a:ext>
                </a:extLst>
              </p:cNvPr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0" name="Google Shape;6390;p92">
                <a:extLst>
                  <a:ext uri="{FF2B5EF4-FFF2-40B4-BE49-F238E27FC236}">
                    <a16:creationId xmlns:a16="http://schemas.microsoft.com/office/drawing/2014/main" id="{886D9DB2-68D8-4895-B8F0-3195E80B04E9}"/>
                  </a:ext>
                </a:extLst>
              </p:cNvPr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CC0A89-BD41-4016-8BBE-55E8789C9135}"/>
              </a:ext>
            </a:extLst>
          </p:cNvPr>
          <p:cNvGrpSpPr/>
          <p:nvPr/>
        </p:nvGrpSpPr>
        <p:grpSpPr>
          <a:xfrm>
            <a:off x="1242250" y="2099140"/>
            <a:ext cx="746700" cy="746700"/>
            <a:chOff x="1242250" y="2099140"/>
            <a:chExt cx="746700" cy="7467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3D4A5-6CC9-4637-8B5C-C05CAAC8B493}"/>
                </a:ext>
              </a:extLst>
            </p:cNvPr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1235" name="Google Shape;1235;p6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6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7335;p94">
              <a:extLst>
                <a:ext uri="{FF2B5EF4-FFF2-40B4-BE49-F238E27FC236}">
                  <a16:creationId xmlns:a16="http://schemas.microsoft.com/office/drawing/2014/main" id="{B7CF09D9-6794-43F8-8A38-1D9987C3B460}"/>
                </a:ext>
              </a:extLst>
            </p:cNvPr>
            <p:cNvGrpSpPr/>
            <p:nvPr/>
          </p:nvGrpSpPr>
          <p:grpSpPr>
            <a:xfrm>
              <a:off x="1431049" y="2288845"/>
              <a:ext cx="366364" cy="367290"/>
              <a:chOff x="-61784125" y="3377700"/>
              <a:chExt cx="316650" cy="317450"/>
            </a:xfrm>
            <a:solidFill>
              <a:schemeClr val="bg1"/>
            </a:solidFill>
          </p:grpSpPr>
          <p:sp>
            <p:nvSpPr>
              <p:cNvPr id="52" name="Google Shape;7336;p94">
                <a:extLst>
                  <a:ext uri="{FF2B5EF4-FFF2-40B4-BE49-F238E27FC236}">
                    <a16:creationId xmlns:a16="http://schemas.microsoft.com/office/drawing/2014/main" id="{C71151E6-718B-40F0-9173-6FAA12B34814}"/>
                  </a:ext>
                </a:extLst>
              </p:cNvPr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337;p94">
                <a:extLst>
                  <a:ext uri="{FF2B5EF4-FFF2-40B4-BE49-F238E27FC236}">
                    <a16:creationId xmlns:a16="http://schemas.microsoft.com/office/drawing/2014/main" id="{079ADAFF-91D9-4EA2-BC3F-97FC3D61B522}"/>
                  </a:ext>
                </a:extLst>
              </p:cNvPr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338;p94">
                <a:extLst>
                  <a:ext uri="{FF2B5EF4-FFF2-40B4-BE49-F238E27FC236}">
                    <a16:creationId xmlns:a16="http://schemas.microsoft.com/office/drawing/2014/main" id="{8C36930F-ACFF-4A42-BABA-84F9F9A499C0}"/>
                  </a:ext>
                </a:extLst>
              </p:cNvPr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339;p94">
                <a:extLst>
                  <a:ext uri="{FF2B5EF4-FFF2-40B4-BE49-F238E27FC236}">
                    <a16:creationId xmlns:a16="http://schemas.microsoft.com/office/drawing/2014/main" id="{130035D2-8790-43A2-8669-921A4C7238CD}"/>
                  </a:ext>
                </a:extLst>
              </p:cNvPr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40;p94">
                <a:extLst>
                  <a:ext uri="{FF2B5EF4-FFF2-40B4-BE49-F238E27FC236}">
                    <a16:creationId xmlns:a16="http://schemas.microsoft.com/office/drawing/2014/main" id="{D0A256E3-C95C-4152-8818-495CE3208D9A}"/>
                  </a:ext>
                </a:extLst>
              </p:cNvPr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41;p94">
                <a:extLst>
                  <a:ext uri="{FF2B5EF4-FFF2-40B4-BE49-F238E27FC236}">
                    <a16:creationId xmlns:a16="http://schemas.microsoft.com/office/drawing/2014/main" id="{6E4ECDE6-5BD0-4060-8D0F-35D82609A681}"/>
                  </a:ext>
                </a:extLst>
              </p:cNvPr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42;p94">
                <a:extLst>
                  <a:ext uri="{FF2B5EF4-FFF2-40B4-BE49-F238E27FC236}">
                    <a16:creationId xmlns:a16="http://schemas.microsoft.com/office/drawing/2014/main" id="{0A777CDF-29BB-4587-9D6D-DB0400B00267}"/>
                  </a:ext>
                </a:extLst>
              </p:cNvPr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1231;p63">
            <a:extLst>
              <a:ext uri="{FF2B5EF4-FFF2-40B4-BE49-F238E27FC236}">
                <a16:creationId xmlns:a16="http://schemas.microsoft.com/office/drawing/2014/main" id="{8BA921F7-B2E5-4AC9-8056-10E05CBA268D}"/>
              </a:ext>
            </a:extLst>
          </p:cNvPr>
          <p:cNvSpPr txBox="1">
            <a:spLocks/>
          </p:cNvSpPr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GB" sz="1400" dirty="0">
                <a:latin typeface="+mn-lt"/>
              </a:rPr>
              <a:t>ShopVision is a </a:t>
            </a:r>
            <a:r>
              <a:rPr lang="en-GB" sz="1400" b="1" dirty="0">
                <a:latin typeface="+mn-lt"/>
              </a:rPr>
              <a:t>Computer Vision recommendation system</a:t>
            </a:r>
            <a:r>
              <a:rPr lang="en-GB" sz="1400" dirty="0">
                <a:latin typeface="+mn-lt"/>
              </a:rPr>
              <a:t>, used for in store personalised clothing recommendations.</a:t>
            </a:r>
          </a:p>
          <a:p>
            <a:endParaRPr lang="en-GB" sz="1400" dirty="0">
              <a:latin typeface="+mn-lt"/>
            </a:endParaRPr>
          </a:p>
          <a:p>
            <a:r>
              <a:rPr lang="en-GB" sz="1400" dirty="0">
                <a:latin typeface="+mn-lt"/>
              </a:rPr>
              <a:t>ShopVision aims to </a:t>
            </a:r>
            <a:r>
              <a:rPr lang="en-GB" sz="1400" b="1" dirty="0">
                <a:latin typeface="+mn-lt"/>
              </a:rPr>
              <a:t>personalise</a:t>
            </a:r>
            <a:r>
              <a:rPr lang="en-GB" sz="1400" dirty="0">
                <a:latin typeface="+mn-lt"/>
              </a:rPr>
              <a:t> customer retail shopping experience, and revitalise in store shopping.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" grpId="0"/>
      <p:bldP spid="1231" grpId="0"/>
      <p:bldP spid="1233" grpId="0"/>
      <p:bldP spid="5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1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MOTIVATION</a:t>
            </a:r>
            <a:endParaRPr dirty="0"/>
          </a:p>
        </p:txBody>
      </p:sp>
      <p:sp>
        <p:nvSpPr>
          <p:cNvPr id="882" name="Google Shape;882;p51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latin typeface="+mn-lt"/>
              </a:rPr>
              <a:t>Undiscovered Opportunity:</a:t>
            </a:r>
            <a:br>
              <a:rPr lang="en-GB" sz="1400" b="1" dirty="0">
                <a:latin typeface="+mn-lt"/>
              </a:rPr>
            </a:br>
            <a:r>
              <a:rPr lang="en-GB" sz="1400" dirty="0">
                <a:latin typeface="+mn-lt"/>
              </a:rPr>
              <a:t>Lack of multi brand / shop recommendation systems.</a:t>
            </a:r>
            <a:br>
              <a:rPr lang="en-GB" sz="1400" dirty="0">
                <a:latin typeface="+mn-lt"/>
              </a:rPr>
            </a:br>
            <a:br>
              <a:rPr lang="en-GB" sz="1400" dirty="0">
                <a:latin typeface="+mn-lt"/>
              </a:rPr>
            </a:br>
            <a:r>
              <a:rPr lang="en-GB" sz="1400" dirty="0">
                <a:latin typeface="+mn-lt"/>
              </a:rPr>
              <a:t>Gap in the market for computer vision.</a:t>
            </a:r>
            <a:br>
              <a:rPr lang="en-GB" sz="1400" dirty="0">
                <a:latin typeface="+mn-lt"/>
              </a:rPr>
            </a:br>
            <a:br>
              <a:rPr lang="en-GB" sz="1400" dirty="0">
                <a:latin typeface="+mn-lt"/>
              </a:rPr>
            </a:br>
            <a:r>
              <a:rPr lang="en-GB" sz="1400" b="1" dirty="0">
                <a:latin typeface="+mn-lt"/>
              </a:rPr>
              <a:t>Multiple Benefits:</a:t>
            </a:r>
            <a:br>
              <a:rPr lang="en-GB" sz="1400" b="1" dirty="0">
                <a:latin typeface="+mn-lt"/>
              </a:rPr>
            </a:br>
            <a:r>
              <a:rPr lang="en-GB" sz="1400" dirty="0">
                <a:latin typeface="+mn-lt"/>
              </a:rPr>
              <a:t>Customers, Shops and Shopping Centres will all benefit from innovation.</a:t>
            </a:r>
            <a:endParaRPr sz="1400" b="1" dirty="0">
              <a:latin typeface="+mn-lt"/>
            </a:endParaRPr>
          </a:p>
        </p:txBody>
      </p:sp>
      <p:pic>
        <p:nvPicPr>
          <p:cNvPr id="883" name="Google Shape;883;p51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82;p51">
            <a:extLst>
              <a:ext uri="{FF2B5EF4-FFF2-40B4-BE49-F238E27FC236}">
                <a16:creationId xmlns:a16="http://schemas.microsoft.com/office/drawing/2014/main" id="{B94889FB-6C8D-41FC-A8A2-30950EB554D5}"/>
              </a:ext>
            </a:extLst>
          </p:cNvPr>
          <p:cNvSpPr txBox="1">
            <a:spLocks/>
          </p:cNvSpPr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+mn-lt"/>
              </a:rPr>
              <a:t>Undiscovered Opportunity:</a:t>
            </a:r>
            <a:br>
              <a:rPr lang="en-GB" sz="1400" b="1">
                <a:latin typeface="+mn-lt"/>
              </a:rPr>
            </a:br>
            <a:r>
              <a:rPr lang="en-GB" sz="1400">
                <a:latin typeface="+mn-lt"/>
              </a:rPr>
              <a:t>Lack of multi brand / shop recommendation systems.</a:t>
            </a:r>
            <a:br>
              <a:rPr lang="en-GB" sz="1400">
                <a:latin typeface="+mn-lt"/>
              </a:rPr>
            </a:br>
            <a:br>
              <a:rPr lang="en-GB" sz="1400">
                <a:latin typeface="+mn-lt"/>
              </a:rPr>
            </a:br>
            <a:r>
              <a:rPr lang="en-GB" sz="1400">
                <a:latin typeface="+mn-lt"/>
              </a:rPr>
              <a:t>Gap in the market for computer vision.</a:t>
            </a:r>
            <a:br>
              <a:rPr lang="en-GB" sz="1400">
                <a:latin typeface="+mn-lt"/>
              </a:rPr>
            </a:br>
            <a:br>
              <a:rPr lang="en-GB" sz="1400">
                <a:latin typeface="+mn-lt"/>
              </a:rPr>
            </a:br>
            <a:r>
              <a:rPr lang="en-GB" sz="1400" b="1">
                <a:latin typeface="+mn-lt"/>
              </a:rPr>
              <a:t>Multiple Benefits:</a:t>
            </a:r>
            <a:br>
              <a:rPr lang="en-GB" sz="1400" b="1">
                <a:latin typeface="+mn-lt"/>
              </a:rPr>
            </a:br>
            <a:r>
              <a:rPr lang="en-GB" sz="1400">
                <a:latin typeface="+mn-lt"/>
              </a:rPr>
              <a:t>Customers, Shops and Shopping Centres will all benefit from innovation.</a:t>
            </a:r>
            <a:endParaRPr lang="en-GB" sz="1400" b="1"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3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THREATS</a:t>
            </a:r>
            <a:endParaRPr dirty="0"/>
          </a:p>
        </p:txBody>
      </p:sp>
      <p:sp>
        <p:nvSpPr>
          <p:cNvPr id="934" name="Google Shape;934;p53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200" b="1" dirty="0">
                <a:latin typeface="+mn-lt"/>
              </a:rPr>
              <a:t>E-Commerce </a:t>
            </a:r>
            <a:r>
              <a:rPr lang="en-GB" sz="1200" dirty="0">
                <a:latin typeface="+mn-lt"/>
              </a:rPr>
              <a:t>has had strong consistent growth in recent years, supported by high Internet / smartphone penetration and consumer confidence.</a:t>
            </a:r>
          </a:p>
        </p:txBody>
      </p:sp>
      <p:sp>
        <p:nvSpPr>
          <p:cNvPr id="935" name="Google Shape;935;p53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200" dirty="0">
                <a:latin typeface="+mn-lt"/>
              </a:rPr>
              <a:t>Retail Shopping can innovate and use Machine Learning techniques, to provide personalised </a:t>
            </a:r>
            <a:r>
              <a:rPr lang="en-GB" sz="1200" b="1" dirty="0">
                <a:latin typeface="+mn-lt"/>
              </a:rPr>
              <a:t>recommendation systems</a:t>
            </a:r>
            <a:r>
              <a:rPr lang="en-GB" sz="1200" dirty="0">
                <a:latin typeface="+mn-lt"/>
              </a:rPr>
              <a:t> for in store products</a:t>
            </a:r>
          </a:p>
        </p:txBody>
      </p:sp>
      <p:sp>
        <p:nvSpPr>
          <p:cNvPr id="936" name="Google Shape;936;p53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OPPORTUNITY</a:t>
            </a:r>
            <a:endParaRPr dirty="0"/>
          </a:p>
        </p:txBody>
      </p:sp>
      <p:sp>
        <p:nvSpPr>
          <p:cNvPr id="7" name="Google Shape;934;p53">
            <a:extLst>
              <a:ext uri="{FF2B5EF4-FFF2-40B4-BE49-F238E27FC236}">
                <a16:creationId xmlns:a16="http://schemas.microsoft.com/office/drawing/2014/main" id="{F2558584-057E-40A4-8386-09885F6888EF}"/>
              </a:ext>
            </a:extLst>
          </p:cNvPr>
          <p:cNvSpPr txBox="1">
            <a:spLocks/>
          </p:cNvSpPr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GB" sz="1200" dirty="0">
                <a:latin typeface="+mn-lt"/>
              </a:rPr>
              <a:t>Movement restrictions / lack of tourism to HK have impacted the retail industry over recent years. However, there are </a:t>
            </a:r>
            <a:r>
              <a:rPr lang="en-GB" sz="1200" b="1" dirty="0">
                <a:latin typeface="+mn-lt"/>
              </a:rPr>
              <a:t>signs of recovery</a:t>
            </a:r>
            <a:r>
              <a:rPr lang="en-GB" sz="1200" dirty="0">
                <a:latin typeface="+mn-lt"/>
              </a:rPr>
              <a:t>.</a:t>
            </a:r>
          </a:p>
        </p:txBody>
      </p:sp>
      <p:sp>
        <p:nvSpPr>
          <p:cNvPr id="8" name="Google Shape;935;p53">
            <a:extLst>
              <a:ext uri="{FF2B5EF4-FFF2-40B4-BE49-F238E27FC236}">
                <a16:creationId xmlns:a16="http://schemas.microsoft.com/office/drawing/2014/main" id="{B7E8CDE5-EB93-4435-B102-CE35C8EF257A}"/>
              </a:ext>
            </a:extLst>
          </p:cNvPr>
          <p:cNvSpPr txBox="1">
            <a:spLocks/>
          </p:cNvSpPr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 b="0" i="0" u="none" strike="noStrike" cap="none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GB" sz="1200" dirty="0">
                <a:latin typeface="+mn-lt"/>
              </a:rPr>
              <a:t>In store </a:t>
            </a:r>
            <a:r>
              <a:rPr lang="en-GB" sz="1200" b="1" dirty="0">
                <a:latin typeface="+mn-lt"/>
              </a:rPr>
              <a:t>interactive computer vision interfaces </a:t>
            </a:r>
            <a:r>
              <a:rPr lang="en-GB" sz="1200" dirty="0">
                <a:latin typeface="+mn-lt"/>
              </a:rPr>
              <a:t>will attract customers and additional traffic into stores.</a:t>
            </a:r>
          </a:p>
        </p:txBody>
      </p:sp>
      <p:grpSp>
        <p:nvGrpSpPr>
          <p:cNvPr id="9" name="Google Shape;1572;p73">
            <a:extLst>
              <a:ext uri="{FF2B5EF4-FFF2-40B4-BE49-F238E27FC236}">
                <a16:creationId xmlns:a16="http://schemas.microsoft.com/office/drawing/2014/main" id="{01EB9CA6-9348-4D75-B7BD-5377D0DF5ABA}"/>
              </a:ext>
            </a:extLst>
          </p:cNvPr>
          <p:cNvGrpSpPr/>
          <p:nvPr/>
        </p:nvGrpSpPr>
        <p:grpSpPr>
          <a:xfrm>
            <a:off x="4244118" y="1529318"/>
            <a:ext cx="690953" cy="428363"/>
            <a:chOff x="2778231" y="2355292"/>
            <a:chExt cx="783880" cy="428363"/>
          </a:xfrm>
          <a:solidFill>
            <a:schemeClr val="tx1"/>
          </a:solidFill>
        </p:grpSpPr>
        <p:sp>
          <p:nvSpPr>
            <p:cNvPr id="10" name="Google Shape;1573;p73">
              <a:extLst>
                <a:ext uri="{FF2B5EF4-FFF2-40B4-BE49-F238E27FC236}">
                  <a16:creationId xmlns:a16="http://schemas.microsoft.com/office/drawing/2014/main" id="{586A1FCE-84D6-4CD3-B768-DD4DDEEAF873}"/>
                </a:ext>
              </a:extLst>
            </p:cNvPr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74;p73">
              <a:extLst>
                <a:ext uri="{FF2B5EF4-FFF2-40B4-BE49-F238E27FC236}">
                  <a16:creationId xmlns:a16="http://schemas.microsoft.com/office/drawing/2014/main" id="{1621DE02-641E-413B-BE4B-93D01CA12CBB}"/>
                </a:ext>
              </a:extLst>
            </p:cNvPr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75;p73">
              <a:extLst>
                <a:ext uri="{FF2B5EF4-FFF2-40B4-BE49-F238E27FC236}">
                  <a16:creationId xmlns:a16="http://schemas.microsoft.com/office/drawing/2014/main" id="{9764B58E-F6C6-4499-BB29-202935F68B09}"/>
                </a:ext>
              </a:extLst>
            </p:cNvPr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572;p73">
            <a:extLst>
              <a:ext uri="{FF2B5EF4-FFF2-40B4-BE49-F238E27FC236}">
                <a16:creationId xmlns:a16="http://schemas.microsoft.com/office/drawing/2014/main" id="{298FE4E5-A38A-41D6-B9D6-AB23AA7DB612}"/>
              </a:ext>
            </a:extLst>
          </p:cNvPr>
          <p:cNvGrpSpPr/>
          <p:nvPr/>
        </p:nvGrpSpPr>
        <p:grpSpPr>
          <a:xfrm>
            <a:off x="4244118" y="2688337"/>
            <a:ext cx="690953" cy="428363"/>
            <a:chOff x="2778231" y="2355292"/>
            <a:chExt cx="783880" cy="428363"/>
          </a:xfrm>
          <a:solidFill>
            <a:schemeClr val="tx1"/>
          </a:solidFill>
        </p:grpSpPr>
        <p:sp>
          <p:nvSpPr>
            <p:cNvPr id="14" name="Google Shape;1573;p73">
              <a:extLst>
                <a:ext uri="{FF2B5EF4-FFF2-40B4-BE49-F238E27FC236}">
                  <a16:creationId xmlns:a16="http://schemas.microsoft.com/office/drawing/2014/main" id="{DF07FFC8-9361-4DB9-818C-F4CBEA5E3921}"/>
                </a:ext>
              </a:extLst>
            </p:cNvPr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4;p73">
              <a:extLst>
                <a:ext uri="{FF2B5EF4-FFF2-40B4-BE49-F238E27FC236}">
                  <a16:creationId xmlns:a16="http://schemas.microsoft.com/office/drawing/2014/main" id="{23AA5E8E-499F-4FC4-94FF-1C70224AEDD8}"/>
                </a:ext>
              </a:extLst>
            </p:cNvPr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5;p73">
              <a:extLst>
                <a:ext uri="{FF2B5EF4-FFF2-40B4-BE49-F238E27FC236}">
                  <a16:creationId xmlns:a16="http://schemas.microsoft.com/office/drawing/2014/main" id="{9AAFDC82-D70F-4153-8D11-5A1705914787}"/>
                </a:ext>
              </a:extLst>
            </p:cNvPr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0605170-3885-4F3D-985A-B236B3E6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" y="3576166"/>
            <a:ext cx="2566145" cy="147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" grpId="0"/>
      <p:bldP spid="93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BENEFITS</a:t>
            </a:r>
          </a:p>
        </p:txBody>
      </p:sp>
      <p:sp>
        <p:nvSpPr>
          <p:cNvPr id="6" name="Google Shape;1475;p69">
            <a:extLst>
              <a:ext uri="{FF2B5EF4-FFF2-40B4-BE49-F238E27FC236}">
                <a16:creationId xmlns:a16="http://schemas.microsoft.com/office/drawing/2014/main" id="{957E04ED-5E57-4A49-8D68-CFBC10BC5A0C}"/>
              </a:ext>
            </a:extLst>
          </p:cNvPr>
          <p:cNvSpPr txBox="1">
            <a:spLocks/>
          </p:cNvSpPr>
          <p:nvPr/>
        </p:nvSpPr>
        <p:spPr>
          <a:xfrm>
            <a:off x="2741285" y="1031396"/>
            <a:ext cx="2643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b="1" dirty="0"/>
          </a:p>
        </p:txBody>
      </p:sp>
      <p:sp>
        <p:nvSpPr>
          <p:cNvPr id="7" name="Google Shape;1477;p69">
            <a:extLst>
              <a:ext uri="{FF2B5EF4-FFF2-40B4-BE49-F238E27FC236}">
                <a16:creationId xmlns:a16="http://schemas.microsoft.com/office/drawing/2014/main" id="{06075AA1-62DA-4232-908E-54EEBC708E60}"/>
              </a:ext>
            </a:extLst>
          </p:cNvPr>
          <p:cNvSpPr txBox="1">
            <a:spLocks/>
          </p:cNvSpPr>
          <p:nvPr/>
        </p:nvSpPr>
        <p:spPr>
          <a:xfrm>
            <a:off x="5223175" y="3597063"/>
            <a:ext cx="2643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b="1" dirty="0"/>
          </a:p>
        </p:txBody>
      </p:sp>
      <p:cxnSp>
        <p:nvCxnSpPr>
          <p:cNvPr id="9" name="Google Shape;1480;p69">
            <a:extLst>
              <a:ext uri="{FF2B5EF4-FFF2-40B4-BE49-F238E27FC236}">
                <a16:creationId xmlns:a16="http://schemas.microsoft.com/office/drawing/2014/main" id="{F3CD682A-1087-4526-8CE4-C1C05992DBB9}"/>
              </a:ext>
            </a:extLst>
          </p:cNvPr>
          <p:cNvCxnSpPr>
            <a:cxnSpLocks/>
            <a:stCxn id="15" idx="6"/>
            <a:endCxn id="46" idx="1"/>
          </p:cNvCxnSpPr>
          <p:nvPr/>
        </p:nvCxnSpPr>
        <p:spPr>
          <a:xfrm flipV="1">
            <a:off x="1930296" y="1458910"/>
            <a:ext cx="765811" cy="161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482;p69">
            <a:extLst>
              <a:ext uri="{FF2B5EF4-FFF2-40B4-BE49-F238E27FC236}">
                <a16:creationId xmlns:a16="http://schemas.microsoft.com/office/drawing/2014/main" id="{4C1048A5-1BF6-49B3-8C99-22E154A6A455}"/>
              </a:ext>
            </a:extLst>
          </p:cNvPr>
          <p:cNvCxnSpPr>
            <a:cxnSpLocks/>
            <a:stCxn id="12" idx="6"/>
            <a:endCxn id="47" idx="1"/>
          </p:cNvCxnSpPr>
          <p:nvPr/>
        </p:nvCxnSpPr>
        <p:spPr>
          <a:xfrm>
            <a:off x="1930296" y="4112104"/>
            <a:ext cx="765811" cy="1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564796-49A5-4519-BF35-386F13600FBF}"/>
              </a:ext>
            </a:extLst>
          </p:cNvPr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11" name="Google Shape;1483;p69">
              <a:extLst>
                <a:ext uri="{FF2B5EF4-FFF2-40B4-BE49-F238E27FC236}">
                  <a16:creationId xmlns:a16="http://schemas.microsoft.com/office/drawing/2014/main" id="{F5B02942-EAAC-4F90-93BA-307708722F79}"/>
                </a:ext>
              </a:extLst>
            </p:cNvPr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12" name="Google Shape;1484;p69">
                <a:extLst>
                  <a:ext uri="{FF2B5EF4-FFF2-40B4-BE49-F238E27FC236}">
                    <a16:creationId xmlns:a16="http://schemas.microsoft.com/office/drawing/2014/main" id="{4479F0C3-5459-4D0B-9D5A-54522C76EF13}"/>
                  </a:ext>
                </a:extLst>
              </p:cNvPr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485;p69">
                <a:extLst>
                  <a:ext uri="{FF2B5EF4-FFF2-40B4-BE49-F238E27FC236}">
                    <a16:creationId xmlns:a16="http://schemas.microsoft.com/office/drawing/2014/main" id="{7D56FD92-4566-402D-8E2B-B0BE12A7AA95}"/>
                  </a:ext>
                </a:extLst>
              </p:cNvPr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1501;p69">
              <a:extLst>
                <a:ext uri="{FF2B5EF4-FFF2-40B4-BE49-F238E27FC236}">
                  <a16:creationId xmlns:a16="http://schemas.microsoft.com/office/drawing/2014/main" id="{054755C3-60C3-4FE6-8B40-30568998EA26}"/>
                </a:ext>
              </a:extLst>
            </p:cNvPr>
            <p:cNvGrpSpPr/>
            <p:nvPr/>
          </p:nvGrpSpPr>
          <p:grpSpPr>
            <a:xfrm>
              <a:off x="1273505" y="3780852"/>
              <a:ext cx="360000" cy="360000"/>
              <a:chOff x="6689054" y="3524321"/>
              <a:chExt cx="261428" cy="233222"/>
            </a:xfrm>
            <a:solidFill>
              <a:schemeClr val="accent1"/>
            </a:solidFill>
          </p:grpSpPr>
          <p:sp>
            <p:nvSpPr>
              <p:cNvPr id="21" name="Google Shape;1502;p69">
                <a:extLst>
                  <a:ext uri="{FF2B5EF4-FFF2-40B4-BE49-F238E27FC236}">
                    <a16:creationId xmlns:a16="http://schemas.microsoft.com/office/drawing/2014/main" id="{470A6865-1BA6-47BD-8E8D-A2FD1A0CCE70}"/>
                  </a:ext>
                </a:extLst>
              </p:cNvPr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03;p69">
                <a:extLst>
                  <a:ext uri="{FF2B5EF4-FFF2-40B4-BE49-F238E27FC236}">
                    <a16:creationId xmlns:a16="http://schemas.microsoft.com/office/drawing/2014/main" id="{4318F5B2-3AAA-48C4-B2FA-F9967F4B5059}"/>
                  </a:ext>
                </a:extLst>
              </p:cNvPr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04;p69">
                <a:extLst>
                  <a:ext uri="{FF2B5EF4-FFF2-40B4-BE49-F238E27FC236}">
                    <a16:creationId xmlns:a16="http://schemas.microsoft.com/office/drawing/2014/main" id="{C5524823-E86C-46B1-899B-F2DA084E1C97}"/>
                  </a:ext>
                </a:extLst>
              </p:cNvPr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05;p69">
                <a:extLst>
                  <a:ext uri="{FF2B5EF4-FFF2-40B4-BE49-F238E27FC236}">
                    <a16:creationId xmlns:a16="http://schemas.microsoft.com/office/drawing/2014/main" id="{4C751BE0-15B3-4177-BEF6-E3EE5EBDD020}"/>
                  </a:ext>
                </a:extLst>
              </p:cNvPr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06;p69">
                <a:extLst>
                  <a:ext uri="{FF2B5EF4-FFF2-40B4-BE49-F238E27FC236}">
                    <a16:creationId xmlns:a16="http://schemas.microsoft.com/office/drawing/2014/main" id="{4C67F7DB-9EF4-4FED-BA29-2F8F131BD9D1}"/>
                  </a:ext>
                </a:extLst>
              </p:cNvPr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07;p69">
                <a:extLst>
                  <a:ext uri="{FF2B5EF4-FFF2-40B4-BE49-F238E27FC236}">
                    <a16:creationId xmlns:a16="http://schemas.microsoft.com/office/drawing/2014/main" id="{643F5544-48E2-4F95-B736-407FC5CE4652}"/>
                  </a:ext>
                </a:extLst>
              </p:cNvPr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08;p69">
                <a:extLst>
                  <a:ext uri="{FF2B5EF4-FFF2-40B4-BE49-F238E27FC236}">
                    <a16:creationId xmlns:a16="http://schemas.microsoft.com/office/drawing/2014/main" id="{E01A671C-984D-4BEE-8E56-D796C46E6419}"/>
                  </a:ext>
                </a:extLst>
              </p:cNvPr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09;p69">
                <a:extLst>
                  <a:ext uri="{FF2B5EF4-FFF2-40B4-BE49-F238E27FC236}">
                    <a16:creationId xmlns:a16="http://schemas.microsoft.com/office/drawing/2014/main" id="{94FF53FF-E5D7-48B6-964C-8155BD097AF2}"/>
                  </a:ext>
                </a:extLst>
              </p:cNvPr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10;p69">
                <a:extLst>
                  <a:ext uri="{FF2B5EF4-FFF2-40B4-BE49-F238E27FC236}">
                    <a16:creationId xmlns:a16="http://schemas.microsoft.com/office/drawing/2014/main" id="{5D52CBCC-A93B-4242-8844-DF905E00008E}"/>
                  </a:ext>
                </a:extLst>
              </p:cNvPr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11;p69">
                <a:extLst>
                  <a:ext uri="{FF2B5EF4-FFF2-40B4-BE49-F238E27FC236}">
                    <a16:creationId xmlns:a16="http://schemas.microsoft.com/office/drawing/2014/main" id="{52183382-4D1F-473E-9102-B9DAAC738299}"/>
                  </a:ext>
                </a:extLst>
              </p:cNvPr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12;p69">
                <a:extLst>
                  <a:ext uri="{FF2B5EF4-FFF2-40B4-BE49-F238E27FC236}">
                    <a16:creationId xmlns:a16="http://schemas.microsoft.com/office/drawing/2014/main" id="{58B2FA17-2724-4415-B2D0-EC304E5ACD29}"/>
                  </a:ext>
                </a:extLst>
              </p:cNvPr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0032EF8-A8A7-46F8-8D73-CB6C649A86BF}"/>
              </a:ext>
            </a:extLst>
          </p:cNvPr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15" name="Google Shape;1481;p69">
              <a:extLst>
                <a:ext uri="{FF2B5EF4-FFF2-40B4-BE49-F238E27FC236}">
                  <a16:creationId xmlns:a16="http://schemas.microsoft.com/office/drawing/2014/main" id="{4396507C-20AC-42F6-9BC0-E1ECC405DDB6}"/>
                </a:ext>
              </a:extLst>
            </p:cNvPr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87;p69">
              <a:extLst>
                <a:ext uri="{FF2B5EF4-FFF2-40B4-BE49-F238E27FC236}">
                  <a16:creationId xmlns:a16="http://schemas.microsoft.com/office/drawing/2014/main" id="{C8F0DA93-9A2A-4B5B-AE65-885E0B915C29}"/>
                </a:ext>
              </a:extLst>
            </p:cNvPr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8000;p95">
              <a:extLst>
                <a:ext uri="{FF2B5EF4-FFF2-40B4-BE49-F238E27FC236}">
                  <a16:creationId xmlns:a16="http://schemas.microsoft.com/office/drawing/2014/main" id="{78B248AE-A5EB-4C20-A22C-E90C7D8A8001}"/>
                </a:ext>
              </a:extLst>
            </p:cNvPr>
            <p:cNvGrpSpPr/>
            <p:nvPr/>
          </p:nvGrpSpPr>
          <p:grpSpPr>
            <a:xfrm>
              <a:off x="1300603" y="1267435"/>
              <a:ext cx="358099" cy="358099"/>
              <a:chOff x="-57568775" y="3198925"/>
              <a:chExt cx="318225" cy="318225"/>
            </a:xfrm>
            <a:solidFill>
              <a:schemeClr val="accent1"/>
            </a:solidFill>
          </p:grpSpPr>
          <p:sp>
            <p:nvSpPr>
              <p:cNvPr id="33" name="Google Shape;8001;p95">
                <a:extLst>
                  <a:ext uri="{FF2B5EF4-FFF2-40B4-BE49-F238E27FC236}">
                    <a16:creationId xmlns:a16="http://schemas.microsoft.com/office/drawing/2014/main" id="{C390AEB6-31DD-4853-8AEF-4B0F8B7AD361}"/>
                  </a:ext>
                </a:extLst>
              </p:cNvPr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002;p95">
                <a:extLst>
                  <a:ext uri="{FF2B5EF4-FFF2-40B4-BE49-F238E27FC236}">
                    <a16:creationId xmlns:a16="http://schemas.microsoft.com/office/drawing/2014/main" id="{B245B787-9B8E-4CD1-9C88-513E03B05F88}"/>
                  </a:ext>
                </a:extLst>
              </p:cNvPr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003;p95">
                <a:extLst>
                  <a:ext uri="{FF2B5EF4-FFF2-40B4-BE49-F238E27FC236}">
                    <a16:creationId xmlns:a16="http://schemas.microsoft.com/office/drawing/2014/main" id="{425DE697-7029-41DC-9356-0673BC418FD9}"/>
                  </a:ext>
                </a:extLst>
              </p:cNvPr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004;p95">
                <a:extLst>
                  <a:ext uri="{FF2B5EF4-FFF2-40B4-BE49-F238E27FC236}">
                    <a16:creationId xmlns:a16="http://schemas.microsoft.com/office/drawing/2014/main" id="{78384AAA-CAA9-45F7-8C09-C5E330242D14}"/>
                  </a:ext>
                </a:extLst>
              </p:cNvPr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005;p95">
                <a:extLst>
                  <a:ext uri="{FF2B5EF4-FFF2-40B4-BE49-F238E27FC236}">
                    <a16:creationId xmlns:a16="http://schemas.microsoft.com/office/drawing/2014/main" id="{DFD999E3-FE7B-4879-B100-FB6EACF90390}"/>
                  </a:ext>
                </a:extLst>
              </p:cNvPr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006;p95">
                <a:extLst>
                  <a:ext uri="{FF2B5EF4-FFF2-40B4-BE49-F238E27FC236}">
                    <a16:creationId xmlns:a16="http://schemas.microsoft.com/office/drawing/2014/main" id="{6B62E80F-8F10-4083-B801-654F91A67A96}"/>
                  </a:ext>
                </a:extLst>
              </p:cNvPr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7F376EF-BE63-4498-B9B9-9F99DCD5D56D}"/>
              </a:ext>
            </a:extLst>
          </p:cNvPr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17" name="Google Shape;1498;p69">
              <a:extLst>
                <a:ext uri="{FF2B5EF4-FFF2-40B4-BE49-F238E27FC236}">
                  <a16:creationId xmlns:a16="http://schemas.microsoft.com/office/drawing/2014/main" id="{7E59DE35-9F27-4372-BAB7-C4452F309346}"/>
                </a:ext>
              </a:extLst>
            </p:cNvPr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18" name="Google Shape;1499;p69">
                <a:extLst>
                  <a:ext uri="{FF2B5EF4-FFF2-40B4-BE49-F238E27FC236}">
                    <a16:creationId xmlns:a16="http://schemas.microsoft.com/office/drawing/2014/main" id="{FEA1F653-EE66-494B-9CFD-4BC7E8C50DCE}"/>
                  </a:ext>
                </a:extLst>
              </p:cNvPr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00;p69">
                <a:extLst>
                  <a:ext uri="{FF2B5EF4-FFF2-40B4-BE49-F238E27FC236}">
                    <a16:creationId xmlns:a16="http://schemas.microsoft.com/office/drawing/2014/main" id="{8B2C32FB-54B8-49D8-B0D5-FB759D7035E2}"/>
                  </a:ext>
                </a:extLst>
              </p:cNvPr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262;p63">
              <a:extLst>
                <a:ext uri="{FF2B5EF4-FFF2-40B4-BE49-F238E27FC236}">
                  <a16:creationId xmlns:a16="http://schemas.microsoft.com/office/drawing/2014/main" id="{80F0C3F0-614E-4E7B-826E-A19C29B3287B}"/>
                </a:ext>
              </a:extLst>
            </p:cNvPr>
            <p:cNvGrpSpPr/>
            <p:nvPr/>
          </p:nvGrpSpPr>
          <p:grpSpPr>
            <a:xfrm>
              <a:off x="1325439" y="2531872"/>
              <a:ext cx="324000" cy="324000"/>
              <a:chOff x="6023069" y="3142604"/>
              <a:chExt cx="231729" cy="261400"/>
            </a:xfrm>
            <a:solidFill>
              <a:schemeClr val="accent1"/>
            </a:solidFill>
          </p:grpSpPr>
          <p:sp>
            <p:nvSpPr>
              <p:cNvPr id="40" name="Google Shape;1263;p63">
                <a:extLst>
                  <a:ext uri="{FF2B5EF4-FFF2-40B4-BE49-F238E27FC236}">
                    <a16:creationId xmlns:a16="http://schemas.microsoft.com/office/drawing/2014/main" id="{76EEA246-3C0B-43EC-B50C-8C2CA1E7FC92}"/>
                  </a:ext>
                </a:extLst>
              </p:cNvPr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264;p63">
                <a:extLst>
                  <a:ext uri="{FF2B5EF4-FFF2-40B4-BE49-F238E27FC236}">
                    <a16:creationId xmlns:a16="http://schemas.microsoft.com/office/drawing/2014/main" id="{BFC211AB-61DE-4A5D-8F80-F725A62C646A}"/>
                  </a:ext>
                </a:extLst>
              </p:cNvPr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265;p63">
                <a:extLst>
                  <a:ext uri="{FF2B5EF4-FFF2-40B4-BE49-F238E27FC236}">
                    <a16:creationId xmlns:a16="http://schemas.microsoft.com/office/drawing/2014/main" id="{BF5F2EED-14D2-49F9-930C-F85EA99F5673}"/>
                  </a:ext>
                </a:extLst>
              </p:cNvPr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266;p63">
                <a:extLst>
                  <a:ext uri="{FF2B5EF4-FFF2-40B4-BE49-F238E27FC236}">
                    <a16:creationId xmlns:a16="http://schemas.microsoft.com/office/drawing/2014/main" id="{3B134129-7D7E-43C2-AE43-44404CC60824}"/>
                  </a:ext>
                </a:extLst>
              </p:cNvPr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267;p63">
                <a:extLst>
                  <a:ext uri="{FF2B5EF4-FFF2-40B4-BE49-F238E27FC236}">
                    <a16:creationId xmlns:a16="http://schemas.microsoft.com/office/drawing/2014/main" id="{362E5927-AA3B-4A6C-B41C-11A82A921700}"/>
                  </a:ext>
                </a:extLst>
              </p:cNvPr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268;p63">
                <a:extLst>
                  <a:ext uri="{FF2B5EF4-FFF2-40B4-BE49-F238E27FC236}">
                    <a16:creationId xmlns:a16="http://schemas.microsoft.com/office/drawing/2014/main" id="{DD877B42-C617-4214-B4BC-6BCE392C8E22}"/>
                  </a:ext>
                </a:extLst>
              </p:cNvPr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2E071E6-BB7C-427C-B17B-C7FD42B06F87}"/>
              </a:ext>
            </a:extLst>
          </p:cNvPr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Customers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Personalised recommendations based on their shopping preferences.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Tailored vouchers and discount offers to spend in store.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7431CA-7069-4261-AA67-DA8CD78A87B1}"/>
              </a:ext>
            </a:extLst>
          </p:cNvPr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Shopping Centres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Opportunities to attract more footfall by offering unique experiences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Increase synergy across complementary stores.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11DFA9-C2BC-4FDC-BD6D-EF2DBF404E0C}"/>
              </a:ext>
            </a:extLst>
          </p:cNvPr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Shops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Maintain and enhance customer loyalty.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Attract customers from complementary / partner stores.</a:t>
            </a:r>
          </a:p>
        </p:txBody>
      </p:sp>
      <p:cxnSp>
        <p:nvCxnSpPr>
          <p:cNvPr id="57" name="Google Shape;1482;p69">
            <a:extLst>
              <a:ext uri="{FF2B5EF4-FFF2-40B4-BE49-F238E27FC236}">
                <a16:creationId xmlns:a16="http://schemas.microsoft.com/office/drawing/2014/main" id="{59900F91-76B6-46D3-B50D-F5DD0292FD8E}"/>
              </a:ext>
            </a:extLst>
          </p:cNvPr>
          <p:cNvCxnSpPr>
            <a:cxnSpLocks/>
            <a:stCxn id="18" idx="6"/>
            <a:endCxn id="48" idx="1"/>
          </p:cNvCxnSpPr>
          <p:nvPr/>
        </p:nvCxnSpPr>
        <p:spPr>
          <a:xfrm>
            <a:off x="1930296" y="2775001"/>
            <a:ext cx="765811" cy="1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42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6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 STATEMENT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AC1A91-E840-43C0-B484-19BA601EEBCA}"/>
              </a:ext>
            </a:extLst>
          </p:cNvPr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/>
                </a:solidFill>
              </a:rPr>
              <a:t>Personalise customer retail shopping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/>
                </a:solidFill>
              </a:rPr>
              <a:t>Revitalise shopping centres by with computer vision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D236-B4D1-4E17-A11A-D42BF5AB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Yoon</a:t>
            </a:r>
            <a:r>
              <a:rPr lang="en-GB" dirty="0"/>
              <a:t> – Add in user interface flowchart</a:t>
            </a:r>
          </a:p>
        </p:txBody>
      </p:sp>
    </p:spTree>
    <p:extLst>
      <p:ext uri="{BB962C8B-B14F-4D97-AF65-F5344CB8AC3E}">
        <p14:creationId xmlns:p14="http://schemas.microsoft.com/office/powerpoint/2010/main" val="255418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1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Development</a:t>
            </a:r>
            <a:endParaRPr dirty="0"/>
          </a:p>
        </p:txBody>
      </p:sp>
      <p:cxnSp>
        <p:nvCxnSpPr>
          <p:cNvPr id="1186" name="Google Shape;1186;p61"/>
          <p:cNvCxnSpPr>
            <a:cxnSpLocks/>
          </p:cNvCxnSpPr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0" name="Google Shape;1190;p61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91" name="Google Shape;1191;p61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200" b="1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1. </a:t>
            </a:r>
            <a:r>
              <a:rPr lang="en-GB" sz="1200" b="1" dirty="0" err="1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Webscraping</a:t>
            </a:r>
            <a:endParaRPr lang="en-GB" sz="1200" b="1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Images scraped from various retailers e.g. Nike, Ralph Lauren, Uniqlo</a:t>
            </a:r>
            <a:endParaRPr sz="12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cxnSp>
        <p:nvCxnSpPr>
          <p:cNvPr id="1192" name="Google Shape;1192;p61"/>
          <p:cNvCxnSpPr>
            <a:cxnSpLocks/>
            <a:stCxn id="1190" idx="4"/>
            <a:endCxn id="1191" idx="0"/>
          </p:cNvCxnSpPr>
          <p:nvPr/>
        </p:nvCxnSpPr>
        <p:spPr>
          <a:xfrm>
            <a:off x="1111998" y="2981569"/>
            <a:ext cx="5448" cy="343267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61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98" name="Google Shape;1198;p61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01" name="Google Shape;1201;p61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04" name="Google Shape;1204;p61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06" name="Google Shape;1206;p61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200" b="1" dirty="0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5. Deployment</a:t>
            </a:r>
            <a:endParaRPr lang="en-GB" sz="1200" b="1" dirty="0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Streamlit</a:t>
            </a:r>
            <a:endParaRPr sz="12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cxnSp>
        <p:nvCxnSpPr>
          <p:cNvPr id="1207" name="Google Shape;1207;p61"/>
          <p:cNvCxnSpPr>
            <a:cxnSpLocks/>
            <a:stCxn id="1204" idx="4"/>
            <a:endCxn id="1206" idx="0"/>
          </p:cNvCxnSpPr>
          <p:nvPr/>
        </p:nvCxnSpPr>
        <p:spPr>
          <a:xfrm flipH="1">
            <a:off x="8139552" y="2981569"/>
            <a:ext cx="80" cy="3432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61"/>
          <p:cNvCxnSpPr>
            <a:cxnSpLocks/>
            <a:stCxn id="1198" idx="4"/>
            <a:endCxn id="1213" idx="0"/>
          </p:cNvCxnSpPr>
          <p:nvPr/>
        </p:nvCxnSpPr>
        <p:spPr>
          <a:xfrm>
            <a:off x="4625816" y="2981569"/>
            <a:ext cx="0" cy="341884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61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2. Data Processing</a:t>
            </a:r>
            <a:endParaRPr lang="en-GB" sz="1200" b="1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Images stored, labelled and product database created</a:t>
            </a:r>
            <a:endParaRPr sz="12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cxnSp>
        <p:nvCxnSpPr>
          <p:cNvPr id="1211" name="Google Shape;1211;p61"/>
          <p:cNvCxnSpPr>
            <a:cxnSpLocks/>
            <a:stCxn id="1210" idx="2"/>
            <a:endCxn id="1195" idx="0"/>
          </p:cNvCxnSpPr>
          <p:nvPr/>
        </p:nvCxnSpPr>
        <p:spPr>
          <a:xfrm>
            <a:off x="2868907" y="2557870"/>
            <a:ext cx="0" cy="208599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3" name="Google Shape;1213;p61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3. Image Model Training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Yolo</a:t>
            </a:r>
            <a:r>
              <a:rPr lang="en-GB" sz="12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 v5 trained on clothing images</a:t>
            </a:r>
          </a:p>
        </p:txBody>
      </p:sp>
      <p:sp>
        <p:nvSpPr>
          <p:cNvPr id="1215" name="Google Shape;1215;p61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4. Recommendation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Algorithm created to recommend products based on similar users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434343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cxnSp>
        <p:nvCxnSpPr>
          <p:cNvPr id="1216" name="Google Shape;1216;p61"/>
          <p:cNvCxnSpPr>
            <a:cxnSpLocks/>
            <a:stCxn id="1215" idx="2"/>
            <a:endCxn id="1201" idx="0"/>
          </p:cNvCxnSpPr>
          <p:nvPr/>
        </p:nvCxnSpPr>
        <p:spPr>
          <a:xfrm>
            <a:off x="6382725" y="2413352"/>
            <a:ext cx="0" cy="353117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015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" grpId="0"/>
      <p:bldP spid="1206" grpId="0"/>
      <p:bldP spid="1210" grpId="0"/>
      <p:bldP spid="1213" grpId="0"/>
      <p:bldP spid="1215" grpId="0"/>
    </p:bld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othing Retailer Business Plan" id="{C5CD1A89-4E46-4F94-9DBF-659A5B4ACEF7}" vid="{3EC3D12F-8FE4-4F80-A630-F99C222F38C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Clothing Retailer Business Plan</Template>
  <TotalTime>2052</TotalTime>
  <Words>1509</Words>
  <Application>Microsoft Office PowerPoint</Application>
  <PresentationFormat>On-screen Show (16:9)</PresentationFormat>
  <Paragraphs>192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Anton</vt:lpstr>
      <vt:lpstr>Muli</vt:lpstr>
      <vt:lpstr>Oswald</vt:lpstr>
      <vt:lpstr>Fredoka One</vt:lpstr>
      <vt:lpstr>Arial</vt:lpstr>
      <vt:lpstr>Clothing Retailer Business Plan by Slidesgo</vt:lpstr>
      <vt:lpstr>PowerPoint Presentation</vt:lpstr>
      <vt:lpstr>ShopVision</vt:lpstr>
      <vt:lpstr>ShopVision</vt:lpstr>
      <vt:lpstr>OUR MOTIVATION</vt:lpstr>
      <vt:lpstr>THREATS</vt:lpstr>
      <vt:lpstr>BENEFITS</vt:lpstr>
      <vt:lpstr>MISSION STATEMENT</vt:lpstr>
      <vt:lpstr>Yoon – Add in user interface flowchart</vt:lpstr>
      <vt:lpstr>Model Development</vt:lpstr>
      <vt:lpstr>1. Webscraping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Deloyment</vt:lpstr>
      <vt:lpstr>PowerPoint Presentation</vt:lpstr>
      <vt:lpstr>FUTURE ENHANCEMENTS</vt:lpstr>
      <vt:lpstr>CONCLUSIONS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CLOTHING RETAILER</dc:title>
  <dc:creator>Daniel Rowbottom</dc:creator>
  <cp:lastModifiedBy>Daniel Rowbottom</cp:lastModifiedBy>
  <cp:revision>113</cp:revision>
  <dcterms:created xsi:type="dcterms:W3CDTF">2021-05-03T01:34:06Z</dcterms:created>
  <dcterms:modified xsi:type="dcterms:W3CDTF">2021-05-10T07:30:45Z</dcterms:modified>
</cp:coreProperties>
</file>